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9" r:id="rId10"/>
    <p:sldId id="27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4DFC5-811C-9F4A-9201-AA368E5AA134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0FAA4-7706-F84F-A50C-5C08F746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5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672DE-F5A6-4948-847B-1687204BBD17}" type="slidenum">
              <a:rPr lang="en-US"/>
              <a:pPr/>
              <a:t>1</a:t>
            </a:fld>
            <a:endParaRPr 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25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6DF13-A75E-1D49-BD7F-0B335293785C}" type="slidenum">
              <a:rPr lang="en-US"/>
              <a:pPr/>
              <a:t>10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1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16D57-9167-B245-AB9D-6129464A0B76}" type="slidenum">
              <a:rPr lang="en-US"/>
              <a:pPr/>
              <a:t>11</a:t>
            </a:fld>
            <a:endParaRPr 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37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ED866-B60C-0043-AB41-B51C8FDFFE7B}" type="slidenum">
              <a:rPr lang="en-US"/>
              <a:pPr/>
              <a:t>2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3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BF725C-4724-9B46-8F65-3D3BB5BE5208}" type="slidenum">
              <a:rPr lang="en-US"/>
              <a:pPr/>
              <a:t>3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BCB838-5FFC-B740-BA01-774B67C55E02}" type="slidenum">
              <a:rPr lang="en-US"/>
              <a:pPr/>
              <a:t>4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5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0CD452-CC20-9041-87AD-7C9F3FAE26F0}" type="slidenum">
              <a:rPr lang="en-US"/>
              <a:pPr/>
              <a:t>5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6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9AE44-0E4B-8847-B7EC-EEA859155309}" type="slidenum">
              <a:rPr lang="en-US"/>
              <a:pPr/>
              <a:t>6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76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F460B-8424-7A49-B6F2-129CB43C6516}" type="slidenum">
              <a:rPr lang="en-US"/>
              <a:pPr/>
              <a:t>7</a:t>
            </a:fld>
            <a:endParaRPr lang="en-US"/>
          </a:p>
        </p:txBody>
      </p:sp>
      <p:sp>
        <p:nvSpPr>
          <p:cNvPr id="276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sz="1600">
                <a:latin typeface="Arial" charset="0"/>
                <a:cs typeface="Arial" charset="0"/>
                <a:sym typeface="Arial" charset="0"/>
              </a:rPr>
              <a:t>The protein molecule being depicted is </a:t>
            </a:r>
            <a:r>
              <a:rPr lang="en-US" sz="1600" b="1">
                <a:latin typeface="Arial" charset="0"/>
                <a:cs typeface="Arial" charset="0"/>
                <a:sym typeface="Arial" charset="0"/>
              </a:rPr>
              <a:t>sperm whale myoglobin</a:t>
            </a:r>
            <a:r>
              <a:rPr lang="en-US" sz="1600">
                <a:latin typeface="Arial" charset="0"/>
                <a:cs typeface="Arial" charset="0"/>
                <a:sym typeface="Arial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614B98-BEAD-1841-B49B-12C706E8A315}" type="slidenum">
              <a:rPr lang="en-US"/>
              <a:pPr/>
              <a:t>8</a:t>
            </a:fld>
            <a:endParaRPr 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9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80C0B3-1C55-6E46-8AF1-C601C7D40E87}" type="slidenum">
              <a:rPr lang="en-US"/>
              <a:pPr/>
              <a:t>9</a:t>
            </a:fld>
            <a:endParaRPr 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07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9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6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1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9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8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6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7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4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4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2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6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FBF1-B00D-3D4C-B127-8B6D55BD0F8D}" type="datetimeFigureOut">
              <a:rPr lang="en-US" smtClean="0"/>
              <a:t>04/09/2014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01F86-405B-A342-9D38-F50DA078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.pn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919758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Introduction to Molecules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61297" y="1285875"/>
            <a:ext cx="4107656" cy="1125141"/>
          </a:xfrm>
          <a:ln/>
        </p:spPr>
        <p:txBody>
          <a:bodyPr>
            <a:normAutofit fontScale="47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</a:tabLst>
            </a:pPr>
            <a:r>
              <a:rPr lang="en-US"/>
              <a:t>Living things can be organized into several different levels or tiers of structure. The most basic of these is the </a:t>
            </a:r>
            <a:r>
              <a:rPr lang="en-US" b="1">
                <a:solidFill>
                  <a:srgbClr val="2D00FA"/>
                </a:solidFill>
              </a:rPr>
              <a:t>molecular level</a:t>
            </a:r>
            <a:r>
              <a:rPr lang="en-US"/>
              <a:t>.</a:t>
            </a:r>
            <a:endParaRPr lang="en-US" sz="1700"/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909712" y="2777133"/>
            <a:ext cx="4531816" cy="1794867"/>
            <a:chOff x="0" y="0"/>
            <a:chExt cx="4059" cy="1608"/>
          </a:xfrm>
        </p:grpSpPr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0"/>
              <a:ext cx="2404" cy="1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0485" name="Rectangle 5"/>
            <p:cNvSpPr>
              <a:spLocks/>
            </p:cNvSpPr>
            <p:nvPr/>
          </p:nvSpPr>
          <p:spPr bwMode="auto">
            <a:xfrm>
              <a:off x="0" y="888"/>
              <a:ext cx="1632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Cellular level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i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Heart muscle cells</a:t>
              </a:r>
            </a:p>
          </p:txBody>
        </p:sp>
      </p:grp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2748112" y="3946922"/>
            <a:ext cx="4666878" cy="2042666"/>
            <a:chOff x="86" y="0"/>
            <a:chExt cx="4181" cy="1830"/>
          </a:xfrm>
        </p:grpSpPr>
        <p:sp>
          <p:nvSpPr>
            <p:cNvPr id="20487" name="Rectangle 7"/>
            <p:cNvSpPr>
              <a:spLocks/>
            </p:cNvSpPr>
            <p:nvPr/>
          </p:nvSpPr>
          <p:spPr bwMode="auto">
            <a:xfrm>
              <a:off x="86" y="1032"/>
              <a:ext cx="1601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Organelle level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i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Mitochondrion</a:t>
              </a:r>
            </a:p>
          </p:txBody>
        </p:sp>
        <p:pic>
          <p:nvPicPr>
            <p:cNvPr id="20488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3" y="0"/>
              <a:ext cx="2404" cy="18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0489" name="Group 9"/>
          <p:cNvGrpSpPr>
            <a:grpSpLocks/>
          </p:cNvGrpSpPr>
          <p:nvPr/>
        </p:nvGrpSpPr>
        <p:grpSpPr bwMode="auto">
          <a:xfrm>
            <a:off x="4542980" y="5096619"/>
            <a:ext cx="4395638" cy="1734592"/>
            <a:chOff x="86" y="0"/>
            <a:chExt cx="3938" cy="1553"/>
          </a:xfrm>
        </p:grpSpPr>
        <p:sp>
          <p:nvSpPr>
            <p:cNvPr id="20490" name="Rectangle 10"/>
            <p:cNvSpPr>
              <a:spLocks/>
            </p:cNvSpPr>
            <p:nvPr/>
          </p:nvSpPr>
          <p:spPr bwMode="auto">
            <a:xfrm>
              <a:off x="86" y="841"/>
              <a:ext cx="1617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Molecular level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i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Amino acid -lysine</a:t>
              </a:r>
            </a:p>
          </p:txBody>
        </p:sp>
        <p:pic>
          <p:nvPicPr>
            <p:cNvPr id="20491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4" y="0"/>
              <a:ext cx="2240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339328" y="937617"/>
            <a:ext cx="5313164" cy="2518172"/>
            <a:chOff x="0" y="0"/>
            <a:chExt cx="4760" cy="2256"/>
          </a:xfrm>
        </p:grpSpPr>
        <p:sp>
          <p:nvSpPr>
            <p:cNvPr id="20493" name="Rectangle 13"/>
            <p:cNvSpPr>
              <a:spLocks/>
            </p:cNvSpPr>
            <p:nvPr/>
          </p:nvSpPr>
          <p:spPr bwMode="auto">
            <a:xfrm>
              <a:off x="499" y="120"/>
              <a:ext cx="1025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 Black" charset="0"/>
                  <a:ea typeface="ＭＳ Ｐゴシック" charset="0"/>
                  <a:cs typeface="Arial Black" charset="0"/>
                  <a:sym typeface="Arial Black" charset="0"/>
                </a:rPr>
                <a:t>Organism</a:t>
              </a:r>
            </a:p>
            <a:p>
              <a:pPr marL="80364" algn="ctr">
                <a:tabLst>
                  <a:tab pos="366104" algn="l"/>
                </a:tabLst>
              </a:pPr>
              <a:r>
                <a:rPr lang="en-US" sz="1400" i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Tiger</a:t>
              </a:r>
            </a:p>
          </p:txBody>
        </p:sp>
        <p:pic>
          <p:nvPicPr>
            <p:cNvPr id="20494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0" cy="2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775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bldLvl="5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05854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The Structure of an Atom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0766" y="1080492"/>
            <a:ext cx="7429500" cy="2741414"/>
          </a:xfrm>
          <a:ln/>
        </p:spPr>
        <p:txBody>
          <a:bodyPr>
            <a:normAutofit fontScale="77500" lnSpcReduction="20000"/>
          </a:bodyPr>
          <a:lstStyle/>
          <a:p>
            <a:pPr marL="63175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dirty="0"/>
              <a:t>An understanding of an atom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 structure is required to understand how chemical bonds form.</a:t>
            </a:r>
          </a:p>
          <a:p>
            <a:pPr marL="631753"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dirty="0"/>
              <a:t>An </a:t>
            </a:r>
            <a:r>
              <a:rPr lang="en-US" b="1" dirty="0">
                <a:solidFill>
                  <a:srgbClr val="2D00FA"/>
                </a:solidFill>
              </a:rPr>
              <a:t>atom</a:t>
            </a:r>
            <a:r>
              <a:rPr lang="en-US" dirty="0"/>
              <a:t> comprises a </a:t>
            </a:r>
            <a:r>
              <a:rPr lang="en-US" b="1" dirty="0">
                <a:solidFill>
                  <a:srgbClr val="2D00FA"/>
                </a:solidFill>
              </a:rPr>
              <a:t>nucleus</a:t>
            </a:r>
            <a:r>
              <a:rPr lang="en-US" dirty="0"/>
              <a:t> orbited by negatively charged </a:t>
            </a:r>
            <a:r>
              <a:rPr lang="en-US" b="1" dirty="0">
                <a:solidFill>
                  <a:srgbClr val="2D00FA"/>
                </a:solidFill>
              </a:rPr>
              <a:t>electrons</a:t>
            </a:r>
            <a:r>
              <a:rPr lang="en-US" dirty="0"/>
              <a:t>.</a:t>
            </a:r>
          </a:p>
          <a:p>
            <a:pPr marL="631753"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3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dirty="0"/>
              <a:t>The nucleus is made up of:</a:t>
            </a:r>
          </a:p>
          <a:p>
            <a:pPr marL="872846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1700" dirty="0"/>
              <a:t>positively charged </a:t>
            </a:r>
            <a:r>
              <a:rPr lang="en-US" sz="1700" b="1" dirty="0"/>
              <a:t>protons</a:t>
            </a:r>
            <a:r>
              <a:rPr lang="en-US" sz="1700" dirty="0"/>
              <a:t>.</a:t>
            </a:r>
          </a:p>
          <a:p>
            <a:pPr marL="872846" lvl="1" indent="-310296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366104" algn="l"/>
                <a:tab pos="366104" algn="l"/>
                <a:tab pos="366104" algn="l"/>
                <a:tab pos="366104" algn="l"/>
                <a:tab pos="366104" algn="l"/>
              </a:tabLst>
            </a:pPr>
            <a:r>
              <a:rPr lang="en-US" sz="1700" b="1" dirty="0"/>
              <a:t>neutrons</a:t>
            </a:r>
            <a:r>
              <a:rPr lang="en-US" sz="1700" dirty="0"/>
              <a:t>, which have no charge.</a:t>
            </a:r>
            <a:endParaRPr lang="en-US" dirty="0"/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4328666" y="2376413"/>
            <a:ext cx="3982641" cy="4111005"/>
            <a:chOff x="0" y="0"/>
            <a:chExt cx="3568" cy="3683"/>
          </a:xfrm>
        </p:grpSpPr>
        <p:grpSp>
          <p:nvGrpSpPr>
            <p:cNvPr id="31748" name="Group 4"/>
            <p:cNvGrpSpPr>
              <a:grpSpLocks/>
            </p:cNvGrpSpPr>
            <p:nvPr/>
          </p:nvGrpSpPr>
          <p:grpSpPr bwMode="auto">
            <a:xfrm>
              <a:off x="0" y="0"/>
              <a:ext cx="3568" cy="3683"/>
              <a:chOff x="0" y="0"/>
              <a:chExt cx="3568" cy="3683"/>
            </a:xfrm>
          </p:grpSpPr>
          <p:grpSp>
            <p:nvGrpSpPr>
              <p:cNvPr id="31749" name="Group 5"/>
              <p:cNvGrpSpPr>
                <a:grpSpLocks/>
              </p:cNvGrpSpPr>
              <p:nvPr/>
            </p:nvGrpSpPr>
            <p:grpSpPr bwMode="auto">
              <a:xfrm>
                <a:off x="612" y="593"/>
                <a:ext cx="2306" cy="2522"/>
                <a:chOff x="0" y="0"/>
                <a:chExt cx="2305" cy="2521"/>
              </a:xfrm>
            </p:grpSpPr>
            <p:sp>
              <p:nvSpPr>
                <p:cNvPr id="31750" name="Oval 6"/>
                <p:cNvSpPr>
                  <a:spLocks/>
                </p:cNvSpPr>
                <p:nvPr/>
              </p:nvSpPr>
              <p:spPr bwMode="auto">
                <a:xfrm>
                  <a:off x="0" y="106"/>
                  <a:ext cx="2305" cy="2306"/>
                </a:xfrm>
                <a:prstGeom prst="ellipse">
                  <a:avLst/>
                </a:prstGeom>
                <a:noFill/>
                <a:ln w="25400">
                  <a:solidFill>
                    <a:srgbClr val="2D00FA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31751" name="Picture 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33" y="0"/>
                  <a:ext cx="238" cy="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52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33" y="2287"/>
                  <a:ext cx="238" cy="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31753" name="Group 9"/>
              <p:cNvGrpSpPr>
                <a:grpSpLocks/>
              </p:cNvGrpSpPr>
              <p:nvPr/>
            </p:nvGrpSpPr>
            <p:grpSpPr bwMode="auto">
              <a:xfrm>
                <a:off x="237" y="365"/>
                <a:ext cx="3083" cy="3043"/>
                <a:chOff x="0" y="0"/>
                <a:chExt cx="3083" cy="3043"/>
              </a:xfrm>
            </p:grpSpPr>
            <p:sp>
              <p:nvSpPr>
                <p:cNvPr id="31754" name="Oval 10"/>
                <p:cNvSpPr>
                  <a:spLocks/>
                </p:cNvSpPr>
                <p:nvPr/>
              </p:nvSpPr>
              <p:spPr bwMode="auto">
                <a:xfrm>
                  <a:off x="73" y="32"/>
                  <a:ext cx="2900" cy="2900"/>
                </a:xfrm>
                <a:prstGeom prst="ellipse">
                  <a:avLst/>
                </a:prstGeom>
                <a:noFill/>
                <a:ln w="25400">
                  <a:solidFill>
                    <a:srgbClr val="2D00FA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31755" name="Picture 11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53" y="759"/>
                  <a:ext cx="238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56" name="Picture 1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45" y="1619"/>
                  <a:ext cx="238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57" name="Picture 1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78" y="2497"/>
                  <a:ext cx="237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58" name="Picture 1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8" y="2808"/>
                  <a:ext cx="238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59" name="Picture 15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2" y="2186"/>
                  <a:ext cx="238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60" name="Picture 1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015"/>
                  <a:ext cx="237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61" name="Picture 1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6" y="100"/>
                  <a:ext cx="238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762" name="Picture 1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57" y="0"/>
                  <a:ext cx="238" cy="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31763" name="Group 19"/>
              <p:cNvGrpSpPr>
                <a:grpSpLocks/>
              </p:cNvGrpSpPr>
              <p:nvPr/>
            </p:nvGrpSpPr>
            <p:grpSpPr bwMode="auto">
              <a:xfrm>
                <a:off x="0" y="0"/>
                <a:ext cx="3568" cy="3683"/>
                <a:chOff x="0" y="0"/>
                <a:chExt cx="3568" cy="3683"/>
              </a:xfrm>
            </p:grpSpPr>
            <p:sp>
              <p:nvSpPr>
                <p:cNvPr id="31764" name="Oval 20"/>
                <p:cNvSpPr>
                  <a:spLocks/>
                </p:cNvSpPr>
                <p:nvPr/>
              </p:nvSpPr>
              <p:spPr bwMode="auto">
                <a:xfrm>
                  <a:off x="0" y="115"/>
                  <a:ext cx="3568" cy="3568"/>
                </a:xfrm>
                <a:prstGeom prst="ellipse">
                  <a:avLst/>
                </a:prstGeom>
                <a:noFill/>
                <a:ln w="25400">
                  <a:solidFill>
                    <a:srgbClr val="2D00FA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pic>
              <p:nvPicPr>
                <p:cNvPr id="31765" name="Picture 21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46" y="0"/>
                  <a:ext cx="238" cy="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FF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25400" dist="12699" dir="54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31766" name="Group 22"/>
            <p:cNvGrpSpPr>
              <a:grpSpLocks/>
            </p:cNvGrpSpPr>
            <p:nvPr/>
          </p:nvGrpSpPr>
          <p:grpSpPr bwMode="auto">
            <a:xfrm>
              <a:off x="1103" y="1162"/>
              <a:ext cx="1357" cy="1357"/>
              <a:chOff x="0" y="0"/>
              <a:chExt cx="1356" cy="1356"/>
            </a:xfrm>
          </p:grpSpPr>
          <p:sp>
            <p:nvSpPr>
              <p:cNvPr id="31767" name="Oval 23"/>
              <p:cNvSpPr>
                <a:spLocks/>
              </p:cNvSpPr>
              <p:nvPr/>
            </p:nvSpPr>
            <p:spPr bwMode="auto">
              <a:xfrm>
                <a:off x="0" y="0"/>
                <a:ext cx="1356" cy="1356"/>
              </a:xfrm>
              <a:prstGeom prst="ellipse">
                <a:avLst/>
              </a:prstGeom>
              <a:solidFill>
                <a:srgbClr val="666666">
                  <a:alpha val="20784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66666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31768" name="Picture 2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5" y="631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69" name="Picture 2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" y="291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0" name="Picture 2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" y="838"/>
                <a:ext cx="345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1" name="Picture 2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" y="291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2" name="Picture 2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161"/>
                <a:ext cx="345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3" name="Picture 2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" y="495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4" name="Picture 30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" y="627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5" name="Picture 3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" y="841"/>
                <a:ext cx="348" cy="3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6" name="Picture 3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" y="162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7" name="Picture 3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" y="296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8" name="Picture 3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" y="508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79" name="Picture 3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" y="842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0" name="Picture 3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" y="294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1" name="Picture 3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9" y="505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2" name="Picture 3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" y="291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3" name="Picture 3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5" y="842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4" name="Picture 4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" y="634"/>
                <a:ext cx="348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5" name="Picture 4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" y="501"/>
                <a:ext cx="346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6" name="Picture 4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" y="625"/>
                <a:ext cx="346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7" name="Picture 4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" y="285"/>
                <a:ext cx="345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8" name="Picture 4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839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89" name="Picture 4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2" y="628"/>
                <a:ext cx="346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1790" name="Picture 4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" y="363"/>
                <a:ext cx="345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25400" dist="12699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1791" name="Rectangle 47"/>
          <p:cNvSpPr>
            <a:spLocks/>
          </p:cNvSpPr>
          <p:nvPr/>
        </p:nvSpPr>
        <p:spPr bwMode="auto">
          <a:xfrm>
            <a:off x="750094" y="4080867"/>
            <a:ext cx="2920008" cy="210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114000"/>
              </a:lnSpc>
              <a:spcBef>
                <a:spcPts val="562"/>
              </a:spcBef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diagram on the right depicts a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sodium atom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</a:t>
            </a:r>
          </a:p>
          <a:p>
            <a:pPr marL="80364">
              <a:lnSpc>
                <a:spcPct val="114000"/>
              </a:lnSpc>
              <a:spcBef>
                <a:spcPts val="562"/>
              </a:spcBef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Its nucleus contains:</a:t>
            </a:r>
          </a:p>
          <a:p>
            <a:pPr marL="80364">
              <a:lnSpc>
                <a:spcPct val="114000"/>
              </a:lnSpc>
              <a:spcBef>
                <a:spcPts val="562"/>
              </a:spcBef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• 11 positively charged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protons</a:t>
            </a:r>
            <a:endParaRPr lang="en-US" sz="1400">
              <a:solidFill>
                <a:srgbClr val="2D00FA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  <a:p>
            <a:pPr marL="80364">
              <a:lnSpc>
                <a:spcPct val="114000"/>
              </a:lnSpc>
              <a:spcBef>
                <a:spcPts val="562"/>
              </a:spcBef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• 12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neutrons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(no charge). </a:t>
            </a:r>
          </a:p>
          <a:p>
            <a:pPr marL="80364">
              <a:lnSpc>
                <a:spcPct val="114000"/>
              </a:lnSpc>
              <a:spcBef>
                <a:spcPts val="562"/>
              </a:spcBef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Eleven negatively charged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electrons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orbit the nucleus in three electron shells.</a:t>
            </a:r>
          </a:p>
        </p:txBody>
      </p:sp>
      <p:grpSp>
        <p:nvGrpSpPr>
          <p:cNvPr id="31792" name="Group 48"/>
          <p:cNvGrpSpPr>
            <a:grpSpLocks/>
          </p:cNvGrpSpPr>
          <p:nvPr/>
        </p:nvGrpSpPr>
        <p:grpSpPr bwMode="auto">
          <a:xfrm>
            <a:off x="6875860" y="2732485"/>
            <a:ext cx="1653059" cy="1137419"/>
            <a:chOff x="0" y="0"/>
            <a:chExt cx="1480" cy="1019"/>
          </a:xfrm>
        </p:grpSpPr>
        <p:sp>
          <p:nvSpPr>
            <p:cNvPr id="31793" name="Rectangle 49"/>
            <p:cNvSpPr>
              <a:spLocks/>
            </p:cNvSpPr>
            <p:nvPr/>
          </p:nvSpPr>
          <p:spPr bwMode="auto">
            <a:xfrm>
              <a:off x="855" y="0"/>
              <a:ext cx="625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Nucleus</a:t>
              </a:r>
            </a:p>
          </p:txBody>
        </p:sp>
        <p:sp>
          <p:nvSpPr>
            <p:cNvPr id="31794" name="Line 50"/>
            <p:cNvSpPr>
              <a:spLocks noChangeShapeType="1"/>
            </p:cNvSpPr>
            <p:nvPr/>
          </p:nvSpPr>
          <p:spPr bwMode="auto">
            <a:xfrm rot="10800000" flipH="1">
              <a:off x="0" y="159"/>
              <a:ext cx="873" cy="860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795" name="Group 51"/>
          <p:cNvGrpSpPr>
            <a:grpSpLocks/>
          </p:cNvGrpSpPr>
          <p:nvPr/>
        </p:nvGrpSpPr>
        <p:grpSpPr bwMode="auto">
          <a:xfrm>
            <a:off x="5322094" y="3652242"/>
            <a:ext cx="688703" cy="469925"/>
            <a:chOff x="0" y="0"/>
            <a:chExt cx="617" cy="421"/>
          </a:xfrm>
        </p:grpSpPr>
        <p:sp>
          <p:nvSpPr>
            <p:cNvPr id="31796" name="Rectangle 52"/>
            <p:cNvSpPr>
              <a:spLocks/>
            </p:cNvSpPr>
            <p:nvPr/>
          </p:nvSpPr>
          <p:spPr bwMode="auto">
            <a:xfrm>
              <a:off x="0" y="0"/>
              <a:ext cx="617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Neutron</a:t>
              </a:r>
            </a:p>
          </p:txBody>
        </p:sp>
        <p:sp>
          <p:nvSpPr>
            <p:cNvPr id="31797" name="Line 53"/>
            <p:cNvSpPr>
              <a:spLocks noChangeShapeType="1"/>
            </p:cNvSpPr>
            <p:nvPr/>
          </p:nvSpPr>
          <p:spPr bwMode="auto">
            <a:xfrm rot="10800000">
              <a:off x="355" y="204"/>
              <a:ext cx="216" cy="217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798" name="Group 54"/>
          <p:cNvGrpSpPr>
            <a:grpSpLocks/>
          </p:cNvGrpSpPr>
          <p:nvPr/>
        </p:nvGrpSpPr>
        <p:grpSpPr bwMode="auto">
          <a:xfrm>
            <a:off x="5304235" y="4858867"/>
            <a:ext cx="608335" cy="410765"/>
            <a:chOff x="0" y="25"/>
            <a:chExt cx="545" cy="368"/>
          </a:xfrm>
        </p:grpSpPr>
        <p:sp>
          <p:nvSpPr>
            <p:cNvPr id="31799" name="Rectangle 55"/>
            <p:cNvSpPr>
              <a:spLocks/>
            </p:cNvSpPr>
            <p:nvPr/>
          </p:nvSpPr>
          <p:spPr bwMode="auto">
            <a:xfrm>
              <a:off x="0" y="200"/>
              <a:ext cx="518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Proton</a:t>
              </a:r>
            </a:p>
          </p:txBody>
        </p:sp>
        <p:sp>
          <p:nvSpPr>
            <p:cNvPr id="31800" name="Line 56"/>
            <p:cNvSpPr>
              <a:spLocks noChangeShapeType="1"/>
            </p:cNvSpPr>
            <p:nvPr/>
          </p:nvSpPr>
          <p:spPr bwMode="auto">
            <a:xfrm flipH="1">
              <a:off x="393" y="25"/>
              <a:ext cx="152" cy="151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801" name="Group 57"/>
          <p:cNvGrpSpPr>
            <a:grpSpLocks/>
          </p:cNvGrpSpPr>
          <p:nvPr/>
        </p:nvGrpSpPr>
        <p:grpSpPr bwMode="auto">
          <a:xfrm>
            <a:off x="7381504" y="5824388"/>
            <a:ext cx="1087117" cy="631776"/>
            <a:chOff x="0" y="0"/>
            <a:chExt cx="973" cy="566"/>
          </a:xfrm>
        </p:grpSpPr>
        <p:sp>
          <p:nvSpPr>
            <p:cNvPr id="31802" name="Rectangle 58"/>
            <p:cNvSpPr>
              <a:spLocks/>
            </p:cNvSpPr>
            <p:nvPr/>
          </p:nvSpPr>
          <p:spPr bwMode="auto">
            <a:xfrm>
              <a:off x="330" y="373"/>
              <a:ext cx="643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Electron</a:t>
              </a:r>
            </a:p>
          </p:txBody>
        </p:sp>
        <p:sp>
          <p:nvSpPr>
            <p:cNvPr id="31803" name="Line 59"/>
            <p:cNvSpPr>
              <a:spLocks noChangeShapeType="1"/>
            </p:cNvSpPr>
            <p:nvPr/>
          </p:nvSpPr>
          <p:spPr bwMode="auto">
            <a:xfrm>
              <a:off x="0" y="0"/>
              <a:ext cx="370" cy="370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664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84039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Chemical Bonds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7922" y="1160860"/>
            <a:ext cx="4045148" cy="4875609"/>
          </a:xfrm>
          <a:ln/>
        </p:spPr>
        <p:txBody>
          <a:bodyPr>
            <a:normAutofit fontScale="70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/>
              <a:t>Atoms tend to lose or gain electrons until they have a stable configuration.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/>
              <a:t>This can be illustrated by the formation of sodium chloride.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/>
              <a:t>When sodium reacts with chloride, it releases the single electron in its valency shell to chloride.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/>
              <a:t>The sodium atom now has 10 electrons and the chloride atom now has 18 electrons.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/>
              <a:t>Both have eight electrons in their valency shells.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721047" algn="l"/>
                <a:tab pos="1045853" algn="l"/>
                <a:tab pos="1045853" algn="l"/>
                <a:tab pos="1045853" algn="l"/>
                <a:tab pos="1045853" algn="l"/>
              </a:tabLst>
            </a:pPr>
            <a:r>
              <a:rPr lang="en-US" sz="1700"/>
              <a:t>The atoms now exists as </a:t>
            </a:r>
            <a:r>
              <a:rPr lang="en-US" sz="1700" b="1">
                <a:solidFill>
                  <a:srgbClr val="2D00FA"/>
                </a:solidFill>
              </a:rPr>
              <a:t>ions</a:t>
            </a:r>
            <a:r>
              <a:rPr lang="en-US" sz="1700"/>
              <a:t>, because they have each lost or gained an electron.</a:t>
            </a:r>
          </a:p>
        </p:txBody>
      </p:sp>
      <p:sp>
        <p:nvSpPr>
          <p:cNvPr id="33795" name="Rectangle 3"/>
          <p:cNvSpPr>
            <a:spLocks/>
          </p:cNvSpPr>
          <p:nvPr/>
        </p:nvSpPr>
        <p:spPr bwMode="auto">
          <a:xfrm>
            <a:off x="5143500" y="5572125"/>
            <a:ext cx="3286125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364" algn="ctr">
              <a:lnSpc>
                <a:spcPct val="90000"/>
              </a:lnSpc>
              <a:tabLst>
                <a:tab pos="366104" algn="l"/>
              </a:tabLst>
            </a:pP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The sodium and chloride atoms have taken on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ionic forms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and have formed a chemical bond based on electrostatic attraction. The compound they form together is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sodium chloride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(NaCl).</a:t>
            </a: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4673575" y="911945"/>
            <a:ext cx="4098727" cy="1869653"/>
            <a:chOff x="0" y="0"/>
            <a:chExt cx="3672" cy="1674"/>
          </a:xfrm>
        </p:grpSpPr>
        <p:grpSp>
          <p:nvGrpSpPr>
            <p:cNvPr id="33797" name="Group 5"/>
            <p:cNvGrpSpPr>
              <a:grpSpLocks/>
            </p:cNvGrpSpPr>
            <p:nvPr/>
          </p:nvGrpSpPr>
          <p:grpSpPr bwMode="auto">
            <a:xfrm>
              <a:off x="0" y="0"/>
              <a:ext cx="3672" cy="1674"/>
              <a:chOff x="0" y="0"/>
              <a:chExt cx="3672" cy="1674"/>
            </a:xfrm>
          </p:grpSpPr>
          <p:grpSp>
            <p:nvGrpSpPr>
              <p:cNvPr id="33798" name="Group 6"/>
              <p:cNvGrpSpPr>
                <a:grpSpLocks/>
              </p:cNvGrpSpPr>
              <p:nvPr/>
            </p:nvGrpSpPr>
            <p:grpSpPr bwMode="auto">
              <a:xfrm>
                <a:off x="0" y="10"/>
                <a:ext cx="1502" cy="1608"/>
                <a:chOff x="0" y="0"/>
                <a:chExt cx="1502" cy="1607"/>
              </a:xfrm>
            </p:grpSpPr>
            <p:sp>
              <p:nvSpPr>
                <p:cNvPr id="33799" name="Oval 7"/>
                <p:cNvSpPr>
                  <a:spLocks/>
                </p:cNvSpPr>
                <p:nvPr/>
              </p:nvSpPr>
              <p:spPr bwMode="auto">
                <a:xfrm>
                  <a:off x="510" y="615"/>
                  <a:ext cx="448" cy="448"/>
                </a:xfrm>
                <a:prstGeom prst="ellipse">
                  <a:avLst/>
                </a:prstGeom>
                <a:solidFill>
                  <a:srgbClr val="8C00FB">
                    <a:alpha val="8784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3800" name="Group 8"/>
                <p:cNvGrpSpPr>
                  <a:grpSpLocks/>
                </p:cNvGrpSpPr>
                <p:nvPr/>
              </p:nvGrpSpPr>
              <p:grpSpPr bwMode="auto">
                <a:xfrm>
                  <a:off x="375" y="419"/>
                  <a:ext cx="712" cy="840"/>
                  <a:chOff x="0" y="0"/>
                  <a:chExt cx="711" cy="840"/>
                </a:xfrm>
              </p:grpSpPr>
              <p:sp>
                <p:nvSpPr>
                  <p:cNvPr id="33801" name="Oval 9"/>
                  <p:cNvSpPr>
                    <a:spLocks/>
                  </p:cNvSpPr>
                  <p:nvPr/>
                </p:nvSpPr>
                <p:spPr bwMode="auto">
                  <a:xfrm>
                    <a:off x="0" y="67"/>
                    <a:ext cx="711" cy="712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2" name="Oval 10"/>
                  <p:cNvSpPr>
                    <a:spLocks/>
                  </p:cNvSpPr>
                  <p:nvPr/>
                </p:nvSpPr>
                <p:spPr bwMode="auto">
                  <a:xfrm>
                    <a:off x="269" y="667"/>
                    <a:ext cx="173" cy="173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3" name="Oval 11"/>
                  <p:cNvSpPr>
                    <a:spLocks/>
                  </p:cNvSpPr>
                  <p:nvPr/>
                </p:nvSpPr>
                <p:spPr bwMode="auto">
                  <a:xfrm>
                    <a:off x="269" y="0"/>
                    <a:ext cx="173" cy="173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804" name="Group 12"/>
                <p:cNvGrpSpPr>
                  <a:grpSpLocks/>
                </p:cNvGrpSpPr>
                <p:nvPr/>
              </p:nvGrpSpPr>
              <p:grpSpPr bwMode="auto">
                <a:xfrm>
                  <a:off x="30" y="137"/>
                  <a:ext cx="1436" cy="1436"/>
                  <a:chOff x="0" y="0"/>
                  <a:chExt cx="1435" cy="1435"/>
                </a:xfrm>
              </p:grpSpPr>
              <p:sp>
                <p:nvSpPr>
                  <p:cNvPr id="33805" name="Oval 13"/>
                  <p:cNvSpPr>
                    <a:spLocks/>
                  </p:cNvSpPr>
                  <p:nvPr/>
                </p:nvSpPr>
                <p:spPr bwMode="auto">
                  <a:xfrm rot="1439999">
                    <a:off x="174" y="174"/>
                    <a:ext cx="1087" cy="1087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6" name="Oval 14"/>
                  <p:cNvSpPr>
                    <a:spLocks/>
                  </p:cNvSpPr>
                  <p:nvPr/>
                </p:nvSpPr>
                <p:spPr bwMode="auto">
                  <a:xfrm rot="1439999">
                    <a:off x="77" y="805"/>
                    <a:ext cx="174" cy="173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7" name="Oval 15"/>
                  <p:cNvSpPr>
                    <a:spLocks/>
                  </p:cNvSpPr>
                  <p:nvPr/>
                </p:nvSpPr>
                <p:spPr bwMode="auto">
                  <a:xfrm rot="1439999">
                    <a:off x="841" y="1144"/>
                    <a:ext cx="173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8" name="Oval 16"/>
                  <p:cNvSpPr>
                    <a:spLocks/>
                  </p:cNvSpPr>
                  <p:nvPr/>
                </p:nvSpPr>
                <p:spPr bwMode="auto">
                  <a:xfrm rot="1439999">
                    <a:off x="1155" y="438"/>
                    <a:ext cx="174" cy="173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09" name="Oval 17"/>
                  <p:cNvSpPr>
                    <a:spLocks/>
                  </p:cNvSpPr>
                  <p:nvPr/>
                </p:nvSpPr>
                <p:spPr bwMode="auto">
                  <a:xfrm rot="1439999">
                    <a:off x="462" y="80"/>
                    <a:ext cx="173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10" name="Oval 18"/>
                  <p:cNvSpPr>
                    <a:spLocks/>
                  </p:cNvSpPr>
                  <p:nvPr/>
                </p:nvSpPr>
                <p:spPr bwMode="auto">
                  <a:xfrm rot="1439999">
                    <a:off x="107" y="394"/>
                    <a:ext cx="174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11" name="Oval 19"/>
                  <p:cNvSpPr>
                    <a:spLocks/>
                  </p:cNvSpPr>
                  <p:nvPr/>
                </p:nvSpPr>
                <p:spPr bwMode="auto">
                  <a:xfrm rot="1439999">
                    <a:off x="1151" y="859"/>
                    <a:ext cx="174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12" name="Oval 20"/>
                  <p:cNvSpPr>
                    <a:spLocks/>
                  </p:cNvSpPr>
                  <p:nvPr/>
                </p:nvSpPr>
                <p:spPr bwMode="auto">
                  <a:xfrm rot="1439999">
                    <a:off x="853" y="125"/>
                    <a:ext cx="173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13" name="Oval 21"/>
                  <p:cNvSpPr>
                    <a:spLocks/>
                  </p:cNvSpPr>
                  <p:nvPr/>
                </p:nvSpPr>
                <p:spPr bwMode="auto">
                  <a:xfrm rot="1439999">
                    <a:off x="419" y="1098"/>
                    <a:ext cx="174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814" name="Group 2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502" cy="1607"/>
                  <a:chOff x="0" y="0"/>
                  <a:chExt cx="1502" cy="1607"/>
                </a:xfrm>
              </p:grpSpPr>
              <p:sp>
                <p:nvSpPr>
                  <p:cNvPr id="33815" name="Oval 23"/>
                  <p:cNvSpPr>
                    <a:spLocks/>
                  </p:cNvSpPr>
                  <p:nvPr/>
                </p:nvSpPr>
                <p:spPr bwMode="auto">
                  <a:xfrm>
                    <a:off x="0" y="105"/>
                    <a:ext cx="1502" cy="1502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16" name="Oval 24"/>
                  <p:cNvSpPr>
                    <a:spLocks/>
                  </p:cNvSpPr>
                  <p:nvPr/>
                </p:nvSpPr>
                <p:spPr bwMode="auto">
                  <a:xfrm rot="1439999">
                    <a:off x="704" y="27"/>
                    <a:ext cx="174" cy="174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3817" name="Group 25"/>
              <p:cNvGrpSpPr>
                <a:grpSpLocks/>
              </p:cNvGrpSpPr>
              <p:nvPr/>
            </p:nvGrpSpPr>
            <p:grpSpPr bwMode="auto">
              <a:xfrm>
                <a:off x="1986" y="0"/>
                <a:ext cx="1686" cy="1674"/>
                <a:chOff x="0" y="0"/>
                <a:chExt cx="1685" cy="1674"/>
              </a:xfrm>
            </p:grpSpPr>
            <p:grpSp>
              <p:nvGrpSpPr>
                <p:cNvPr id="33818" name="Group 26"/>
                <p:cNvGrpSpPr>
                  <a:grpSpLocks/>
                </p:cNvGrpSpPr>
                <p:nvPr/>
              </p:nvGrpSpPr>
              <p:grpSpPr bwMode="auto">
                <a:xfrm>
                  <a:off x="162" y="139"/>
                  <a:ext cx="1393" cy="1393"/>
                  <a:chOff x="0" y="0"/>
                  <a:chExt cx="1393" cy="1393"/>
                </a:xfrm>
              </p:grpSpPr>
              <p:sp>
                <p:nvSpPr>
                  <p:cNvPr id="33819" name="Oval 27"/>
                  <p:cNvSpPr>
                    <a:spLocks/>
                  </p:cNvSpPr>
                  <p:nvPr/>
                </p:nvSpPr>
                <p:spPr bwMode="auto">
                  <a:xfrm rot="1439999">
                    <a:off x="168" y="168"/>
                    <a:ext cx="1056" cy="1056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0" name="Oval 28"/>
                  <p:cNvSpPr>
                    <a:spLocks/>
                  </p:cNvSpPr>
                  <p:nvPr/>
                </p:nvSpPr>
                <p:spPr bwMode="auto">
                  <a:xfrm rot="1439999">
                    <a:off x="75" y="781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1" name="Oval 29"/>
                  <p:cNvSpPr>
                    <a:spLocks/>
                  </p:cNvSpPr>
                  <p:nvPr/>
                </p:nvSpPr>
                <p:spPr bwMode="auto">
                  <a:xfrm rot="1439999">
                    <a:off x="815" y="1127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2" name="Oval 30"/>
                  <p:cNvSpPr>
                    <a:spLocks/>
                  </p:cNvSpPr>
                  <p:nvPr/>
                </p:nvSpPr>
                <p:spPr bwMode="auto">
                  <a:xfrm rot="1439999">
                    <a:off x="1121" y="441"/>
                    <a:ext cx="168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3" name="Oval 31"/>
                  <p:cNvSpPr>
                    <a:spLocks/>
                  </p:cNvSpPr>
                  <p:nvPr/>
                </p:nvSpPr>
                <p:spPr bwMode="auto">
                  <a:xfrm rot="1439999">
                    <a:off x="448" y="94"/>
                    <a:ext cx="168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4" name="Oval 32"/>
                  <p:cNvSpPr>
                    <a:spLocks/>
                  </p:cNvSpPr>
                  <p:nvPr/>
                </p:nvSpPr>
                <p:spPr bwMode="auto">
                  <a:xfrm rot="1439999">
                    <a:off x="104" y="383"/>
                    <a:ext cx="168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5" name="Oval 33"/>
                  <p:cNvSpPr>
                    <a:spLocks/>
                  </p:cNvSpPr>
                  <p:nvPr/>
                </p:nvSpPr>
                <p:spPr bwMode="auto">
                  <a:xfrm rot="1439999">
                    <a:off x="1117" y="850"/>
                    <a:ext cx="169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6" name="Oval 34"/>
                  <p:cNvSpPr>
                    <a:spLocks/>
                  </p:cNvSpPr>
                  <p:nvPr/>
                </p:nvSpPr>
                <p:spPr bwMode="auto">
                  <a:xfrm rot="1439999">
                    <a:off x="827" y="138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27" name="Oval 35"/>
                  <p:cNvSpPr>
                    <a:spLocks/>
                  </p:cNvSpPr>
                  <p:nvPr/>
                </p:nvSpPr>
                <p:spPr bwMode="auto">
                  <a:xfrm rot="1439999">
                    <a:off x="407" y="1065"/>
                    <a:ext cx="168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828" name="Group 3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85" cy="1674"/>
                  <a:chOff x="0" y="0"/>
                  <a:chExt cx="1685" cy="1674"/>
                </a:xfrm>
              </p:grpSpPr>
              <p:sp>
                <p:nvSpPr>
                  <p:cNvPr id="33829" name="Oval 37"/>
                  <p:cNvSpPr>
                    <a:spLocks/>
                  </p:cNvSpPr>
                  <p:nvPr/>
                </p:nvSpPr>
                <p:spPr bwMode="auto">
                  <a:xfrm>
                    <a:off x="132" y="101"/>
                    <a:ext cx="1457" cy="1458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0" name="Oval 38"/>
                  <p:cNvSpPr>
                    <a:spLocks/>
                  </p:cNvSpPr>
                  <p:nvPr/>
                </p:nvSpPr>
                <p:spPr bwMode="auto">
                  <a:xfrm rot="1439999">
                    <a:off x="815" y="27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1" name="Oval 39"/>
                  <p:cNvSpPr>
                    <a:spLocks/>
                  </p:cNvSpPr>
                  <p:nvPr/>
                </p:nvSpPr>
                <p:spPr bwMode="auto">
                  <a:xfrm rot="1439999">
                    <a:off x="1277" y="228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2" name="Oval 40"/>
                  <p:cNvSpPr>
                    <a:spLocks/>
                  </p:cNvSpPr>
                  <p:nvPr/>
                </p:nvSpPr>
                <p:spPr bwMode="auto">
                  <a:xfrm rot="1439999">
                    <a:off x="1337" y="1223"/>
                    <a:ext cx="169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3" name="Oval 41"/>
                  <p:cNvSpPr>
                    <a:spLocks/>
                  </p:cNvSpPr>
                  <p:nvPr/>
                </p:nvSpPr>
                <p:spPr bwMode="auto">
                  <a:xfrm rot="1439999">
                    <a:off x="271" y="228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4" name="Oval 42"/>
                  <p:cNvSpPr>
                    <a:spLocks/>
                  </p:cNvSpPr>
                  <p:nvPr/>
                </p:nvSpPr>
                <p:spPr bwMode="auto">
                  <a:xfrm rot="1439999">
                    <a:off x="815" y="1479"/>
                    <a:ext cx="169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5" name="Oval 43"/>
                  <p:cNvSpPr>
                    <a:spLocks/>
                  </p:cNvSpPr>
                  <p:nvPr/>
                </p:nvSpPr>
                <p:spPr bwMode="auto">
                  <a:xfrm rot="1439999">
                    <a:off x="27" y="744"/>
                    <a:ext cx="168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6" name="Oval 44"/>
                  <p:cNvSpPr>
                    <a:spLocks/>
                  </p:cNvSpPr>
                  <p:nvPr/>
                </p:nvSpPr>
                <p:spPr bwMode="auto">
                  <a:xfrm rot="1439999">
                    <a:off x="1490" y="744"/>
                    <a:ext cx="168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37" name="Oval 45"/>
                <p:cNvSpPr>
                  <a:spLocks/>
                </p:cNvSpPr>
                <p:nvPr/>
              </p:nvSpPr>
              <p:spPr bwMode="auto">
                <a:xfrm>
                  <a:off x="627" y="618"/>
                  <a:ext cx="435" cy="435"/>
                </a:xfrm>
                <a:prstGeom prst="ellipse">
                  <a:avLst/>
                </a:prstGeom>
                <a:solidFill>
                  <a:srgbClr val="00FF18">
                    <a:alpha val="85881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3838" name="Group 46"/>
                <p:cNvGrpSpPr>
                  <a:grpSpLocks/>
                </p:cNvGrpSpPr>
                <p:nvPr/>
              </p:nvGrpSpPr>
              <p:grpSpPr bwMode="auto">
                <a:xfrm>
                  <a:off x="496" y="422"/>
                  <a:ext cx="691" cy="822"/>
                  <a:chOff x="0" y="0"/>
                  <a:chExt cx="690" cy="821"/>
                </a:xfrm>
              </p:grpSpPr>
              <p:sp>
                <p:nvSpPr>
                  <p:cNvPr id="33839" name="Oval 47"/>
                  <p:cNvSpPr>
                    <a:spLocks/>
                  </p:cNvSpPr>
                  <p:nvPr/>
                </p:nvSpPr>
                <p:spPr bwMode="auto">
                  <a:xfrm>
                    <a:off x="0" y="65"/>
                    <a:ext cx="690" cy="691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0" name="Oval 48"/>
                  <p:cNvSpPr>
                    <a:spLocks/>
                  </p:cNvSpPr>
                  <p:nvPr/>
                </p:nvSpPr>
                <p:spPr bwMode="auto">
                  <a:xfrm>
                    <a:off x="261" y="0"/>
                    <a:ext cx="168" cy="168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1" name="Oval 49"/>
                  <p:cNvSpPr>
                    <a:spLocks/>
                  </p:cNvSpPr>
                  <p:nvPr/>
                </p:nvSpPr>
                <p:spPr bwMode="auto">
                  <a:xfrm>
                    <a:off x="261" y="652"/>
                    <a:ext cx="168" cy="169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3842" name="Rectangle 50"/>
            <p:cNvSpPr>
              <a:spLocks/>
            </p:cNvSpPr>
            <p:nvPr/>
          </p:nvSpPr>
          <p:spPr bwMode="auto">
            <a:xfrm>
              <a:off x="524" y="702"/>
              <a:ext cx="220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Na</a:t>
              </a:r>
            </a:p>
          </p:txBody>
        </p:sp>
        <p:sp>
          <p:nvSpPr>
            <p:cNvPr id="33843" name="Rectangle 51"/>
            <p:cNvSpPr>
              <a:spLocks/>
            </p:cNvSpPr>
            <p:nvPr/>
          </p:nvSpPr>
          <p:spPr bwMode="auto">
            <a:xfrm>
              <a:off x="2652" y="702"/>
              <a:ext cx="172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Cl</a:t>
              </a:r>
            </a:p>
          </p:txBody>
        </p:sp>
      </p:grpSp>
      <p:grpSp>
        <p:nvGrpSpPr>
          <p:cNvPr id="33844" name="Group 52"/>
          <p:cNvGrpSpPr>
            <a:grpSpLocks/>
          </p:cNvGrpSpPr>
          <p:nvPr/>
        </p:nvGrpSpPr>
        <p:grpSpPr bwMode="auto">
          <a:xfrm>
            <a:off x="4678040" y="3178969"/>
            <a:ext cx="4302993" cy="2342927"/>
            <a:chOff x="0" y="0"/>
            <a:chExt cx="3855" cy="2099"/>
          </a:xfrm>
        </p:grpSpPr>
        <p:grpSp>
          <p:nvGrpSpPr>
            <p:cNvPr id="33845" name="Group 53"/>
            <p:cNvGrpSpPr>
              <a:grpSpLocks/>
            </p:cNvGrpSpPr>
            <p:nvPr/>
          </p:nvGrpSpPr>
          <p:grpSpPr bwMode="auto">
            <a:xfrm>
              <a:off x="0" y="0"/>
              <a:ext cx="3855" cy="2099"/>
              <a:chOff x="0" y="0"/>
              <a:chExt cx="3855" cy="2099"/>
            </a:xfrm>
          </p:grpSpPr>
          <p:grpSp>
            <p:nvGrpSpPr>
              <p:cNvPr id="33846" name="Group 54"/>
              <p:cNvGrpSpPr>
                <a:grpSpLocks/>
              </p:cNvGrpSpPr>
              <p:nvPr/>
            </p:nvGrpSpPr>
            <p:grpSpPr bwMode="auto">
              <a:xfrm>
                <a:off x="0" y="304"/>
                <a:ext cx="1532" cy="1532"/>
                <a:chOff x="0" y="0"/>
                <a:chExt cx="1532" cy="1532"/>
              </a:xfrm>
            </p:grpSpPr>
            <p:sp>
              <p:nvSpPr>
                <p:cNvPr id="33847" name="Oval 55"/>
                <p:cNvSpPr>
                  <a:spLocks/>
                </p:cNvSpPr>
                <p:nvPr/>
              </p:nvSpPr>
              <p:spPr bwMode="auto">
                <a:xfrm>
                  <a:off x="520" y="520"/>
                  <a:ext cx="457" cy="457"/>
                </a:xfrm>
                <a:prstGeom prst="ellipse">
                  <a:avLst/>
                </a:prstGeom>
                <a:solidFill>
                  <a:srgbClr val="8C00FB">
                    <a:alpha val="8784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3848" name="Group 56"/>
                <p:cNvGrpSpPr>
                  <a:grpSpLocks/>
                </p:cNvGrpSpPr>
                <p:nvPr/>
              </p:nvGrpSpPr>
              <p:grpSpPr bwMode="auto">
                <a:xfrm>
                  <a:off x="383" y="320"/>
                  <a:ext cx="726" cy="857"/>
                  <a:chOff x="0" y="0"/>
                  <a:chExt cx="726" cy="857"/>
                </a:xfrm>
              </p:grpSpPr>
              <p:sp>
                <p:nvSpPr>
                  <p:cNvPr id="33849" name="Oval 57"/>
                  <p:cNvSpPr>
                    <a:spLocks/>
                  </p:cNvSpPr>
                  <p:nvPr/>
                </p:nvSpPr>
                <p:spPr bwMode="auto">
                  <a:xfrm>
                    <a:off x="0" y="68"/>
                    <a:ext cx="726" cy="726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0" name="Oval 58"/>
                  <p:cNvSpPr>
                    <a:spLocks/>
                  </p:cNvSpPr>
                  <p:nvPr/>
                </p:nvSpPr>
                <p:spPr bwMode="auto">
                  <a:xfrm>
                    <a:off x="274" y="680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1" name="Oval 59"/>
                  <p:cNvSpPr>
                    <a:spLocks/>
                  </p:cNvSpPr>
                  <p:nvPr/>
                </p:nvSpPr>
                <p:spPr bwMode="auto">
                  <a:xfrm>
                    <a:off x="274" y="0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852" name="Group 60"/>
                <p:cNvGrpSpPr>
                  <a:grpSpLocks/>
                </p:cNvGrpSpPr>
                <p:nvPr/>
              </p:nvGrpSpPr>
              <p:grpSpPr bwMode="auto">
                <a:xfrm>
                  <a:off x="31" y="33"/>
                  <a:ext cx="1464" cy="1464"/>
                  <a:chOff x="0" y="0"/>
                  <a:chExt cx="1464" cy="1464"/>
                </a:xfrm>
              </p:grpSpPr>
              <p:sp>
                <p:nvSpPr>
                  <p:cNvPr id="33853" name="Oval 61"/>
                  <p:cNvSpPr>
                    <a:spLocks/>
                  </p:cNvSpPr>
                  <p:nvPr/>
                </p:nvSpPr>
                <p:spPr bwMode="auto">
                  <a:xfrm rot="1439999">
                    <a:off x="177" y="177"/>
                    <a:ext cx="1109" cy="1109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4" name="Oval 62"/>
                  <p:cNvSpPr>
                    <a:spLocks/>
                  </p:cNvSpPr>
                  <p:nvPr/>
                </p:nvSpPr>
                <p:spPr bwMode="auto">
                  <a:xfrm rot="1439999">
                    <a:off x="79" y="821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5" name="Oval 63"/>
                  <p:cNvSpPr>
                    <a:spLocks/>
                  </p:cNvSpPr>
                  <p:nvPr/>
                </p:nvSpPr>
                <p:spPr bwMode="auto">
                  <a:xfrm rot="1439999">
                    <a:off x="857" y="1167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6" name="Oval 64"/>
                  <p:cNvSpPr>
                    <a:spLocks/>
                  </p:cNvSpPr>
                  <p:nvPr/>
                </p:nvSpPr>
                <p:spPr bwMode="auto">
                  <a:xfrm rot="1439999">
                    <a:off x="1178" y="446"/>
                    <a:ext cx="177" cy="178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7" name="Oval 65"/>
                  <p:cNvSpPr>
                    <a:spLocks/>
                  </p:cNvSpPr>
                  <p:nvPr/>
                </p:nvSpPr>
                <p:spPr bwMode="auto">
                  <a:xfrm rot="1439999">
                    <a:off x="471" y="81"/>
                    <a:ext cx="177" cy="178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8" name="Oval 66"/>
                  <p:cNvSpPr>
                    <a:spLocks/>
                  </p:cNvSpPr>
                  <p:nvPr/>
                </p:nvSpPr>
                <p:spPr bwMode="auto">
                  <a:xfrm rot="1439999">
                    <a:off x="109" y="402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9" name="Oval 67"/>
                  <p:cNvSpPr>
                    <a:spLocks/>
                  </p:cNvSpPr>
                  <p:nvPr/>
                </p:nvSpPr>
                <p:spPr bwMode="auto">
                  <a:xfrm rot="1439999">
                    <a:off x="1174" y="877"/>
                    <a:ext cx="178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0" name="Oval 68"/>
                  <p:cNvSpPr>
                    <a:spLocks/>
                  </p:cNvSpPr>
                  <p:nvPr/>
                </p:nvSpPr>
                <p:spPr bwMode="auto">
                  <a:xfrm rot="1439999">
                    <a:off x="870" y="127"/>
                    <a:ext cx="177" cy="178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1" name="Oval 69"/>
                  <p:cNvSpPr>
                    <a:spLocks/>
                  </p:cNvSpPr>
                  <p:nvPr/>
                </p:nvSpPr>
                <p:spPr bwMode="auto">
                  <a:xfrm rot="1439999">
                    <a:off x="428" y="1120"/>
                    <a:ext cx="177" cy="177"/>
                  </a:xfrm>
                  <a:prstGeom prst="ellipse">
                    <a:avLst/>
                  </a:prstGeom>
                  <a:solidFill>
                    <a:srgbClr val="FF00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62" name="Oval 70"/>
                <p:cNvSpPr>
                  <a:spLocks/>
                </p:cNvSpPr>
                <p:nvPr/>
              </p:nvSpPr>
              <p:spPr bwMode="auto">
                <a:xfrm>
                  <a:off x="0" y="0"/>
                  <a:ext cx="1532" cy="1532"/>
                </a:xfrm>
                <a:prstGeom prst="ellipse">
                  <a:avLst/>
                </a:prstGeom>
                <a:noFill/>
                <a:ln w="50800">
                  <a:solidFill>
                    <a:srgbClr val="00820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63" name="Group 71"/>
              <p:cNvGrpSpPr>
                <a:grpSpLocks/>
              </p:cNvGrpSpPr>
              <p:nvPr/>
            </p:nvGrpSpPr>
            <p:grpSpPr bwMode="auto">
              <a:xfrm>
                <a:off x="1755" y="0"/>
                <a:ext cx="2100" cy="2099"/>
                <a:chOff x="0" y="0"/>
                <a:chExt cx="2099" cy="2099"/>
              </a:xfrm>
            </p:grpSpPr>
            <p:grpSp>
              <p:nvGrpSpPr>
                <p:cNvPr id="33864" name="Group 72"/>
                <p:cNvGrpSpPr>
                  <a:grpSpLocks/>
                </p:cNvGrpSpPr>
                <p:nvPr/>
              </p:nvGrpSpPr>
              <p:grpSpPr bwMode="auto">
                <a:xfrm rot="2890789">
                  <a:off x="333" y="340"/>
                  <a:ext cx="1421" cy="1421"/>
                  <a:chOff x="0" y="0"/>
                  <a:chExt cx="1420" cy="1420"/>
                </a:xfrm>
              </p:grpSpPr>
              <p:sp>
                <p:nvSpPr>
                  <p:cNvPr id="33865" name="Oval 73"/>
                  <p:cNvSpPr>
                    <a:spLocks/>
                  </p:cNvSpPr>
                  <p:nvPr/>
                </p:nvSpPr>
                <p:spPr bwMode="auto">
                  <a:xfrm rot="1439999">
                    <a:off x="172" y="172"/>
                    <a:ext cx="1076" cy="1076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6" name="Oval 74"/>
                  <p:cNvSpPr>
                    <a:spLocks/>
                  </p:cNvSpPr>
                  <p:nvPr/>
                </p:nvSpPr>
                <p:spPr bwMode="auto">
                  <a:xfrm rot="1439999">
                    <a:off x="77" y="796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7" name="Oval 75"/>
                  <p:cNvSpPr>
                    <a:spLocks/>
                  </p:cNvSpPr>
                  <p:nvPr/>
                </p:nvSpPr>
                <p:spPr bwMode="auto">
                  <a:xfrm rot="1439999">
                    <a:off x="832" y="1149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8" name="Oval 76"/>
                  <p:cNvSpPr>
                    <a:spLocks/>
                  </p:cNvSpPr>
                  <p:nvPr/>
                </p:nvSpPr>
                <p:spPr bwMode="auto">
                  <a:xfrm rot="1439999">
                    <a:off x="1143" y="450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69" name="Oval 77"/>
                  <p:cNvSpPr>
                    <a:spLocks/>
                  </p:cNvSpPr>
                  <p:nvPr/>
                </p:nvSpPr>
                <p:spPr bwMode="auto">
                  <a:xfrm rot="1439999">
                    <a:off x="457" y="96"/>
                    <a:ext cx="172" cy="171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0" name="Oval 78"/>
                  <p:cNvSpPr>
                    <a:spLocks/>
                  </p:cNvSpPr>
                  <p:nvPr/>
                </p:nvSpPr>
                <p:spPr bwMode="auto">
                  <a:xfrm rot="1439999">
                    <a:off x="106" y="390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1" name="Oval 79"/>
                  <p:cNvSpPr>
                    <a:spLocks/>
                  </p:cNvSpPr>
                  <p:nvPr/>
                </p:nvSpPr>
                <p:spPr bwMode="auto">
                  <a:xfrm rot="1439999">
                    <a:off x="1139" y="867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2" name="Oval 80"/>
                  <p:cNvSpPr>
                    <a:spLocks/>
                  </p:cNvSpPr>
                  <p:nvPr/>
                </p:nvSpPr>
                <p:spPr bwMode="auto">
                  <a:xfrm rot="1439999">
                    <a:off x="844" y="140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3" name="Oval 81"/>
                  <p:cNvSpPr>
                    <a:spLocks/>
                  </p:cNvSpPr>
                  <p:nvPr/>
                </p:nvSpPr>
                <p:spPr bwMode="auto">
                  <a:xfrm rot="1439999">
                    <a:off x="415" y="1086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874" name="Group 8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099" cy="2099"/>
                  <a:chOff x="0" y="0"/>
                  <a:chExt cx="2099" cy="2099"/>
                </a:xfrm>
              </p:grpSpPr>
              <p:sp>
                <p:nvSpPr>
                  <p:cNvPr id="33875" name="Oval 83"/>
                  <p:cNvSpPr>
                    <a:spLocks/>
                  </p:cNvSpPr>
                  <p:nvPr/>
                </p:nvSpPr>
                <p:spPr bwMode="auto">
                  <a:xfrm rot="2890789">
                    <a:off x="306" y="306"/>
                    <a:ext cx="1486" cy="1486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6" name="Oval 84"/>
                  <p:cNvSpPr>
                    <a:spLocks/>
                  </p:cNvSpPr>
                  <p:nvPr/>
                </p:nvSpPr>
                <p:spPr bwMode="auto">
                  <a:xfrm rot="4330789">
                    <a:off x="1536" y="503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7" name="Oval 85"/>
                  <p:cNvSpPr>
                    <a:spLocks/>
                  </p:cNvSpPr>
                  <p:nvPr/>
                </p:nvSpPr>
                <p:spPr bwMode="auto">
                  <a:xfrm rot="4330789">
                    <a:off x="1698" y="992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8" name="Oval 86"/>
                  <p:cNvSpPr>
                    <a:spLocks/>
                  </p:cNvSpPr>
                  <p:nvPr/>
                </p:nvSpPr>
                <p:spPr bwMode="auto">
                  <a:xfrm rot="4330789">
                    <a:off x="982" y="1714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79" name="Oval 87"/>
                  <p:cNvSpPr>
                    <a:spLocks/>
                  </p:cNvSpPr>
                  <p:nvPr/>
                </p:nvSpPr>
                <p:spPr bwMode="auto">
                  <a:xfrm rot="4330789">
                    <a:off x="1014" y="227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80" name="Oval 88"/>
                  <p:cNvSpPr>
                    <a:spLocks/>
                  </p:cNvSpPr>
                  <p:nvPr/>
                </p:nvSpPr>
                <p:spPr bwMode="auto">
                  <a:xfrm rot="4330789">
                    <a:off x="433" y="1491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81" name="Oval 89"/>
                  <p:cNvSpPr>
                    <a:spLocks/>
                  </p:cNvSpPr>
                  <p:nvPr/>
                </p:nvSpPr>
                <p:spPr bwMode="auto">
                  <a:xfrm rot="4330789">
                    <a:off x="454" y="392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82" name="Oval 90"/>
                  <p:cNvSpPr>
                    <a:spLocks/>
                  </p:cNvSpPr>
                  <p:nvPr/>
                </p:nvSpPr>
                <p:spPr bwMode="auto">
                  <a:xfrm rot="4330789">
                    <a:off x="1449" y="1504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83" name="Oval 91"/>
                <p:cNvSpPr>
                  <a:spLocks/>
                </p:cNvSpPr>
                <p:nvPr/>
              </p:nvSpPr>
              <p:spPr bwMode="auto">
                <a:xfrm rot="2890789">
                  <a:off x="812" y="818"/>
                  <a:ext cx="444" cy="443"/>
                </a:xfrm>
                <a:prstGeom prst="ellipse">
                  <a:avLst/>
                </a:prstGeom>
                <a:solidFill>
                  <a:srgbClr val="00FF18">
                    <a:alpha val="85881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3884" name="Group 92"/>
                <p:cNvGrpSpPr>
                  <a:grpSpLocks/>
                </p:cNvGrpSpPr>
                <p:nvPr/>
              </p:nvGrpSpPr>
              <p:grpSpPr bwMode="auto">
                <a:xfrm>
                  <a:off x="537" y="539"/>
                  <a:ext cx="994" cy="995"/>
                  <a:chOff x="0" y="0"/>
                  <a:chExt cx="994" cy="994"/>
                </a:xfrm>
              </p:grpSpPr>
              <p:sp>
                <p:nvSpPr>
                  <p:cNvPr id="33885" name="Oval 93"/>
                  <p:cNvSpPr>
                    <a:spLocks/>
                  </p:cNvSpPr>
                  <p:nvPr/>
                </p:nvSpPr>
                <p:spPr bwMode="auto">
                  <a:xfrm rot="2890789">
                    <a:off x="145" y="145"/>
                    <a:ext cx="704" cy="704"/>
                  </a:xfrm>
                  <a:prstGeom prst="ellipse">
                    <a:avLst/>
                  </a:prstGeom>
                  <a:noFill/>
                  <a:ln w="50800">
                    <a:solidFill>
                      <a:srgbClr val="00820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86" name="Oval 94"/>
                  <p:cNvSpPr>
                    <a:spLocks/>
                  </p:cNvSpPr>
                  <p:nvPr/>
                </p:nvSpPr>
                <p:spPr bwMode="auto">
                  <a:xfrm rot="2890789">
                    <a:off x="163" y="633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87" name="Oval 95"/>
                  <p:cNvSpPr>
                    <a:spLocks/>
                  </p:cNvSpPr>
                  <p:nvPr/>
                </p:nvSpPr>
                <p:spPr bwMode="auto">
                  <a:xfrm rot="2890789">
                    <a:off x="659" y="189"/>
                    <a:ext cx="172" cy="172"/>
                  </a:xfrm>
                  <a:prstGeom prst="ellipse">
                    <a:avLst/>
                  </a:prstGeom>
                  <a:solidFill>
                    <a:srgbClr val="8C00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6E362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88" name="Oval 96"/>
                <p:cNvSpPr>
                  <a:spLocks/>
                </p:cNvSpPr>
                <p:nvPr/>
              </p:nvSpPr>
              <p:spPr bwMode="auto">
                <a:xfrm rot="4330789">
                  <a:off x="201" y="930"/>
                  <a:ext cx="177" cy="177"/>
                </a:xfrm>
                <a:prstGeom prst="ellipse">
                  <a:avLst/>
                </a:prstGeom>
                <a:solidFill>
                  <a:srgbClr val="FF00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6E362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3889" name="Line 97"/>
              <p:cNvSpPr>
                <a:spLocks noChangeShapeType="1"/>
              </p:cNvSpPr>
              <p:nvPr/>
            </p:nvSpPr>
            <p:spPr bwMode="auto">
              <a:xfrm>
                <a:off x="1621" y="864"/>
                <a:ext cx="0" cy="202"/>
              </a:xfrm>
              <a:prstGeom prst="line">
                <a:avLst/>
              </a:prstGeom>
              <a:noFill/>
              <a:ln w="63500">
                <a:solidFill>
                  <a:srgbClr val="2D00F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0" name="Line 98"/>
              <p:cNvSpPr>
                <a:spLocks noChangeShapeType="1"/>
              </p:cNvSpPr>
              <p:nvPr/>
            </p:nvSpPr>
            <p:spPr bwMode="auto">
              <a:xfrm>
                <a:off x="1794" y="864"/>
                <a:ext cx="0" cy="202"/>
              </a:xfrm>
              <a:prstGeom prst="line">
                <a:avLst/>
              </a:prstGeom>
              <a:noFill/>
              <a:ln w="63500">
                <a:solidFill>
                  <a:srgbClr val="2D00F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1" name="Line 99"/>
              <p:cNvSpPr>
                <a:spLocks noChangeShapeType="1"/>
              </p:cNvSpPr>
              <p:nvPr/>
            </p:nvSpPr>
            <p:spPr bwMode="auto">
              <a:xfrm>
                <a:off x="1708" y="864"/>
                <a:ext cx="0" cy="202"/>
              </a:xfrm>
              <a:prstGeom prst="line">
                <a:avLst/>
              </a:prstGeom>
              <a:noFill/>
              <a:ln w="63500">
                <a:solidFill>
                  <a:srgbClr val="2D00F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/>
            </p:nvSpPr>
            <p:spPr bwMode="auto">
              <a:xfrm>
                <a:off x="1881" y="864"/>
                <a:ext cx="0" cy="202"/>
              </a:xfrm>
              <a:prstGeom prst="line">
                <a:avLst/>
              </a:prstGeom>
              <a:noFill/>
              <a:ln w="63500">
                <a:solidFill>
                  <a:srgbClr val="2D00F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93" name="Rectangle 101"/>
            <p:cNvSpPr>
              <a:spLocks/>
            </p:cNvSpPr>
            <p:nvPr/>
          </p:nvSpPr>
          <p:spPr bwMode="auto">
            <a:xfrm>
              <a:off x="520" y="919"/>
              <a:ext cx="287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Na</a:t>
              </a:r>
              <a:r>
                <a:rPr lang="en-US" sz="1500" b="1" baseline="32000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+</a:t>
              </a:r>
            </a:p>
          </p:txBody>
        </p:sp>
        <p:sp>
          <p:nvSpPr>
            <p:cNvPr id="33894" name="Rectangle 102"/>
            <p:cNvSpPr>
              <a:spLocks/>
            </p:cNvSpPr>
            <p:nvPr/>
          </p:nvSpPr>
          <p:spPr bwMode="auto">
            <a:xfrm>
              <a:off x="2584" y="919"/>
              <a:ext cx="416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Cl</a:t>
              </a:r>
              <a:r>
                <a:rPr lang="en-US" sz="1500" b="1" baseline="32000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–</a:t>
              </a:r>
            </a:p>
          </p:txBody>
        </p:sp>
      </p:grpSp>
      <p:sp>
        <p:nvSpPr>
          <p:cNvPr id="33895" name="Rectangle 103"/>
          <p:cNvSpPr>
            <a:spLocks/>
          </p:cNvSpPr>
          <p:nvPr/>
        </p:nvSpPr>
        <p:spPr bwMode="auto">
          <a:xfrm>
            <a:off x="5524950" y="2812851"/>
            <a:ext cx="2334586" cy="19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80364" algn="ctr">
              <a:lnSpc>
                <a:spcPct val="90000"/>
              </a:lnSpc>
              <a:tabLst>
                <a:tab pos="366104" algn="l"/>
              </a:tabLst>
            </a:pP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Sodium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and </a:t>
            </a:r>
            <a:r>
              <a:rPr lang="en-US" sz="14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chloride</a:t>
            </a:r>
            <a:r>
              <a:rPr lang="en-US" sz="14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1400" b="1">
                <a:solidFill>
                  <a:srgbClr val="FF0017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atoms</a:t>
            </a:r>
          </a:p>
        </p:txBody>
      </p:sp>
      <p:grpSp>
        <p:nvGrpSpPr>
          <p:cNvPr id="33896" name="Group 104"/>
          <p:cNvGrpSpPr>
            <a:grpSpLocks/>
          </p:cNvGrpSpPr>
          <p:nvPr/>
        </p:nvGrpSpPr>
        <p:grpSpPr bwMode="auto">
          <a:xfrm>
            <a:off x="6238547" y="4441404"/>
            <a:ext cx="907392" cy="855024"/>
            <a:chOff x="38" y="0"/>
            <a:chExt cx="812" cy="765"/>
          </a:xfrm>
        </p:grpSpPr>
        <p:sp>
          <p:nvSpPr>
            <p:cNvPr id="33897" name="Rectangle 105"/>
            <p:cNvSpPr>
              <a:spLocks/>
            </p:cNvSpPr>
            <p:nvPr/>
          </p:nvSpPr>
          <p:spPr bwMode="auto">
            <a:xfrm>
              <a:off x="38" y="588"/>
              <a:ext cx="812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lnSpc>
                  <a:spcPct val="90000"/>
                </a:lnSpc>
                <a:tabLst>
                  <a:tab pos="366104" algn="l"/>
                </a:tabLst>
              </a:pPr>
              <a:r>
                <a:rPr lang="en-US" sz="14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Ionic bond</a:t>
              </a:r>
            </a:p>
          </p:txBody>
        </p:sp>
        <p:sp>
          <p:nvSpPr>
            <p:cNvPr id="33898" name="Line 106"/>
            <p:cNvSpPr>
              <a:spLocks noChangeShapeType="1"/>
            </p:cNvSpPr>
            <p:nvPr/>
          </p:nvSpPr>
          <p:spPr bwMode="auto">
            <a:xfrm>
              <a:off x="441" y="0"/>
              <a:ext cx="0" cy="556"/>
            </a:xfrm>
            <a:prstGeom prst="line">
              <a:avLst/>
            </a:prstGeom>
            <a:noFill/>
            <a:ln w="38100">
              <a:solidFill>
                <a:srgbClr val="FF0017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251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bldLvl="5" autoUpdateAnimBg="0"/>
      <p:bldP spid="3379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" y="2777133"/>
            <a:ext cx="2181076" cy="367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66180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Biological Molecules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7524" y="1026914"/>
            <a:ext cx="5768578" cy="1553766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</a:tabLst>
            </a:pPr>
            <a:r>
              <a:rPr lang="en-US"/>
              <a:t>All objects are made up of millions of </a:t>
            </a:r>
            <a:r>
              <a:rPr lang="en-US" b="1">
                <a:solidFill>
                  <a:srgbClr val="2D00FA"/>
                </a:solidFill>
              </a:rPr>
              <a:t>molecules</a:t>
            </a:r>
            <a:r>
              <a:rPr lang="en-US"/>
              <a:t> too small to see with the naked eye.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  <a:tab pos="721047" algn="l"/>
              </a:tabLst>
            </a:pPr>
            <a:r>
              <a:rPr lang="en-US"/>
              <a:t>For example, a glass of water contains millions of water molecules.</a:t>
            </a:r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1589485" y="2033737"/>
            <a:ext cx="7588002" cy="4859982"/>
            <a:chOff x="0" y="0"/>
            <a:chExt cx="6798" cy="4353"/>
          </a:xfrm>
        </p:grpSpPr>
        <p:sp>
          <p:nvSpPr>
            <p:cNvPr id="21509" name="Line 5"/>
            <p:cNvSpPr>
              <a:spLocks noChangeShapeType="1"/>
            </p:cNvSpPr>
            <p:nvPr/>
          </p:nvSpPr>
          <p:spPr bwMode="auto">
            <a:xfrm rot="10800000" flipH="1">
              <a:off x="80" y="662"/>
              <a:ext cx="2970" cy="1312"/>
            </a:xfrm>
            <a:prstGeom prst="line">
              <a:avLst/>
            </a:prstGeom>
            <a:noFill/>
            <a:ln w="635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112" y="2220"/>
              <a:ext cx="2967" cy="1365"/>
            </a:xfrm>
            <a:prstGeom prst="line">
              <a:avLst/>
            </a:prstGeom>
            <a:noFill/>
            <a:ln w="635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511" name="Group 7"/>
            <p:cNvGrpSpPr>
              <a:grpSpLocks/>
            </p:cNvGrpSpPr>
            <p:nvPr/>
          </p:nvGrpSpPr>
          <p:grpSpPr bwMode="auto">
            <a:xfrm>
              <a:off x="2556" y="0"/>
              <a:ext cx="4242" cy="3984"/>
              <a:chOff x="0" y="0"/>
              <a:chExt cx="4241" cy="3984"/>
            </a:xfrm>
          </p:grpSpPr>
          <p:pic>
            <p:nvPicPr>
              <p:cNvPr id="21512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413319">
                <a:off x="683" y="3194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3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8290787">
                <a:off x="683" y="327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4" name="Picture 1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9537748">
                <a:off x="1795" y="121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5" name="Picture 1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9529455">
                <a:off x="3373" y="2180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6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522419">
                <a:off x="63" y="2364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7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6690087">
                <a:off x="2438" y="839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8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099213">
                <a:off x="488" y="1895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19" name="Picture 1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5" y="3244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0" name="Picture 1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8" y="2745"/>
                <a:ext cx="788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1" name="Picture 1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9" y="2745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2" name="Picture 1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9" y="3326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3" name="Picture 1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10488333">
                <a:off x="545" y="889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4" name="Picture 2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293905">
                <a:off x="776" y="1402"/>
                <a:ext cx="788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5" name="Picture 2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933364">
                <a:off x="1045" y="2107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6" name="Picture 2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354116">
                <a:off x="1314" y="1283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7" name="Picture 2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808">
                <a:off x="1957" y="2314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8" name="Picture 2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678595">
                <a:off x="2126" y="1776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29" name="Picture 2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3631444">
                <a:off x="2368" y="2745"/>
                <a:ext cx="78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0" name="Picture 2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908687">
                <a:off x="1582" y="1776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1" name="Picture 2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4153662">
                <a:off x="1957" y="1220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2" name="Picture 2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8611852">
                <a:off x="1095" y="764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3" name="Picture 2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6593110">
                <a:off x="1638" y="763"/>
                <a:ext cx="788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4" name="Picture 3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4153662">
                <a:off x="2925" y="1284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1535" name="Picture 3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4153662">
                <a:off x="3037" y="2660"/>
                <a:ext cx="787" cy="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190500" dist="1904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1536" name="Picture 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5"/>
              <a:ext cx="4632" cy="4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1537" name="Oval 33"/>
            <p:cNvSpPr>
              <a:spLocks/>
            </p:cNvSpPr>
            <p:nvPr/>
          </p:nvSpPr>
          <p:spPr bwMode="auto">
            <a:xfrm>
              <a:off x="0" y="1953"/>
              <a:ext cx="272" cy="272"/>
            </a:xfrm>
            <a:prstGeom prst="ellipse">
              <a:avLst/>
            </a:prstGeom>
            <a:noFill/>
            <a:ln w="50800">
              <a:solidFill>
                <a:srgbClr val="FF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38" name="Group 34"/>
          <p:cNvGrpSpPr>
            <a:grpSpLocks/>
          </p:cNvGrpSpPr>
          <p:nvPr/>
        </p:nvGrpSpPr>
        <p:grpSpPr bwMode="auto">
          <a:xfrm>
            <a:off x="6813352" y="1276945"/>
            <a:ext cx="1875234" cy="1982391"/>
            <a:chOff x="0" y="0"/>
            <a:chExt cx="1680" cy="1776"/>
          </a:xfrm>
        </p:grpSpPr>
        <p:sp>
          <p:nvSpPr>
            <p:cNvPr id="21539" name="Rectangle 35"/>
            <p:cNvSpPr>
              <a:spLocks/>
            </p:cNvSpPr>
            <p:nvPr/>
          </p:nvSpPr>
          <p:spPr bwMode="auto">
            <a:xfrm>
              <a:off x="600" y="0"/>
              <a:ext cx="108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 algn="ctr">
                <a:lnSpc>
                  <a:spcPct val="105000"/>
                </a:lnSpc>
                <a:tabLst>
                  <a:tab pos="366104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Water (H</a:t>
              </a:r>
              <a:r>
                <a:rPr lang="en-US" sz="14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O) molecules</a:t>
              </a:r>
            </a:p>
          </p:txBody>
        </p:sp>
        <p:sp>
          <p:nvSpPr>
            <p:cNvPr id="21540" name="AutoShape 36"/>
            <p:cNvSpPr>
              <a:spLocks/>
            </p:cNvSpPr>
            <p:nvPr/>
          </p:nvSpPr>
          <p:spPr bwMode="auto">
            <a:xfrm>
              <a:off x="0" y="373"/>
              <a:ext cx="1056" cy="14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255" y="21600"/>
                  </a:moveTo>
                  <a:lnTo>
                    <a:pt x="21600" y="0"/>
                  </a:lnTo>
                  <a:lnTo>
                    <a:pt x="0" y="11991"/>
                  </a:lnTo>
                </a:path>
              </a:pathLst>
            </a:custGeom>
            <a:noFill/>
            <a:ln w="38100">
              <a:solidFill>
                <a:srgbClr val="2D00FA"/>
              </a:solidFill>
              <a:miter lim="800000"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608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30461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Biological Molecules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6117" y="1017985"/>
            <a:ext cx="8474273" cy="759023"/>
          </a:xfrm>
          <a:ln/>
        </p:spPr>
        <p:txBody>
          <a:bodyPr>
            <a:normAutofit fontScale="250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</a:tabLst>
            </a:pPr>
            <a:r>
              <a:rPr lang="en-US"/>
              <a:t>Water is not always pure, and may contain other molecules.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721047" algn="l"/>
              </a:tabLst>
            </a:pPr>
            <a:r>
              <a:rPr lang="en-US"/>
              <a:t>When one or more substances are added together, a </a:t>
            </a:r>
            <a:r>
              <a:rPr lang="en-US" b="1">
                <a:solidFill>
                  <a:srgbClr val="2D00FA"/>
                </a:solidFill>
              </a:rPr>
              <a:t>mixture</a:t>
            </a:r>
            <a:r>
              <a:rPr lang="en-US"/>
              <a:t> is formed.</a:t>
            </a:r>
            <a:endParaRPr lang="en-US" sz="1700"/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6259711" y="5554265"/>
            <a:ext cx="2402086" cy="437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ctr">
              <a:lnSpc>
                <a:spcPct val="91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This mixture contains salt (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NaCl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) and water (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H</a:t>
            </a:r>
            <a:r>
              <a:rPr lang="en-US" sz="1500" b="1" baseline="-60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1500" b="1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</a:t>
            </a: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).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19231">
            <a:off x="-958825" y="4510609"/>
            <a:ext cx="1124025" cy="84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5233913" y="2918892"/>
            <a:ext cx="2111871" cy="2274838"/>
            <a:chOff x="0" y="0"/>
            <a:chExt cx="1891" cy="2038"/>
          </a:xfrm>
        </p:grpSpPr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393902">
              <a:off x="90" y="248"/>
              <a:ext cx="1008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253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4527932">
              <a:off x="834" y="496"/>
              <a:ext cx="1008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253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7808">
              <a:off x="834" y="1209"/>
              <a:ext cx="1008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2537" name="Group 9"/>
          <p:cNvGrpSpPr>
            <a:grpSpLocks/>
          </p:cNvGrpSpPr>
          <p:nvPr/>
        </p:nvGrpSpPr>
        <p:grpSpPr bwMode="auto">
          <a:xfrm>
            <a:off x="3058418" y="4605487"/>
            <a:ext cx="1357313" cy="2168798"/>
            <a:chOff x="0" y="0"/>
            <a:chExt cx="1215" cy="1943"/>
          </a:xfrm>
        </p:grpSpPr>
        <p:pic>
          <p:nvPicPr>
            <p:cNvPr id="22538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165909">
              <a:off x="103" y="250"/>
              <a:ext cx="1008" cy="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2539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78595">
              <a:off x="103" y="1090"/>
              <a:ext cx="1008" cy="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3146599" y="2415481"/>
            <a:ext cx="2422178" cy="2165449"/>
            <a:chOff x="0" y="0"/>
            <a:chExt cx="2170" cy="1940"/>
          </a:xfrm>
        </p:grpSpPr>
        <p:pic>
          <p:nvPicPr>
            <p:cNvPr id="2254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4052584">
              <a:off x="625" y="948"/>
              <a:ext cx="1008" cy="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2542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100000">
              <a:off x="1041" y="244"/>
              <a:ext cx="1008" cy="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2543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593110">
              <a:off x="25" y="428"/>
              <a:ext cx="1008" cy="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4770">
            <a:off x="7978118" y="3000934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695856">
            <a:off x="7496472" y="4117703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74312">
            <a:off x="6165391" y="2170473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47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502591">
            <a:off x="7496472" y="1929930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4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631445">
            <a:off x="6933345" y="3125949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2549" name="Oval 21"/>
          <p:cNvSpPr>
            <a:spLocks/>
          </p:cNvSpPr>
          <p:nvPr/>
        </p:nvSpPr>
        <p:spPr bwMode="auto">
          <a:xfrm>
            <a:off x="7813476" y="3652242"/>
            <a:ext cx="491133" cy="491133"/>
          </a:xfrm>
          <a:prstGeom prst="ellipse">
            <a:avLst/>
          </a:prstGeom>
          <a:solidFill>
            <a:srgbClr val="00C92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Cl</a:t>
            </a:r>
            <a:r>
              <a:rPr lang="en-US" sz="1500" b="1" baseline="320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  <p:pic>
        <p:nvPicPr>
          <p:cNvPr id="22550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744454">
            <a:off x="2352972" y="3197945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1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8553">
            <a:off x="1772543" y="4510609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2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48272">
            <a:off x="1468376" y="3572434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3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93902">
            <a:off x="2825688" y="4117145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2554" name="Oval 26"/>
          <p:cNvSpPr>
            <a:spLocks/>
          </p:cNvSpPr>
          <p:nvPr/>
        </p:nvSpPr>
        <p:spPr bwMode="auto">
          <a:xfrm>
            <a:off x="2384226" y="3982640"/>
            <a:ext cx="642938" cy="642938"/>
          </a:xfrm>
          <a:prstGeom prst="ellipse">
            <a:avLst/>
          </a:prstGeom>
          <a:solidFill>
            <a:srgbClr val="A52A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Na</a:t>
            </a:r>
            <a:r>
              <a:rPr lang="en-US" sz="1500" b="1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+</a:t>
            </a:r>
          </a:p>
        </p:txBody>
      </p:sp>
      <p:pic>
        <p:nvPicPr>
          <p:cNvPr id="22555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13319">
            <a:off x="5022391" y="5251215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6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4768">
            <a:off x="5299212" y="4411824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7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19231">
            <a:off x="4031196" y="4742223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8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08687">
            <a:off x="4736641" y="3840324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59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7433">
            <a:off x="1665387" y="5350000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0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86">
            <a:off x="692051" y="6591226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1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780790" y="5724488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2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6584">
            <a:off x="2513707" y="6421562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3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7597">
            <a:off x="30696" y="5019043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4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229663">
            <a:off x="406301" y="4296297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5" name="Picture 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08687">
            <a:off x="-324818" y="3823023"/>
            <a:ext cx="1124025" cy="84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6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38238">
            <a:off x="-137294" y="2938984"/>
            <a:ext cx="1124025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7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8466">
            <a:off x="-503411" y="5850062"/>
            <a:ext cx="1124025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8" name="Picture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86">
            <a:off x="5076527" y="6135812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69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86">
            <a:off x="4300761" y="6510859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70" name="Picture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479241">
            <a:off x="593266" y="2554449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71" name="Pictur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479241">
            <a:off x="1254063" y="2116895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22572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457192">
            <a:off x="2361902" y="2409900"/>
            <a:ext cx="1125141" cy="8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22573" name="Oval 45"/>
          <p:cNvSpPr>
            <a:spLocks/>
          </p:cNvSpPr>
          <p:nvPr/>
        </p:nvSpPr>
        <p:spPr bwMode="auto">
          <a:xfrm>
            <a:off x="4973836" y="4813101"/>
            <a:ext cx="491133" cy="491133"/>
          </a:xfrm>
          <a:prstGeom prst="ellipse">
            <a:avLst/>
          </a:prstGeom>
          <a:solidFill>
            <a:srgbClr val="00C92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Cl</a:t>
            </a:r>
            <a:r>
              <a:rPr lang="en-US" sz="1500" b="1" baseline="320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  <p:sp>
        <p:nvSpPr>
          <p:cNvPr id="22574" name="Oval 46"/>
          <p:cNvSpPr>
            <a:spLocks/>
          </p:cNvSpPr>
          <p:nvPr/>
        </p:nvSpPr>
        <p:spPr bwMode="auto">
          <a:xfrm>
            <a:off x="-187524" y="4688086"/>
            <a:ext cx="491133" cy="491133"/>
          </a:xfrm>
          <a:prstGeom prst="ellipse">
            <a:avLst/>
          </a:prstGeom>
          <a:solidFill>
            <a:srgbClr val="00C92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Cl</a:t>
            </a:r>
            <a:r>
              <a:rPr lang="en-US" sz="1500" b="1" baseline="320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  <p:sp>
        <p:nvSpPr>
          <p:cNvPr id="22575" name="Oval 47"/>
          <p:cNvSpPr>
            <a:spLocks/>
          </p:cNvSpPr>
          <p:nvPr/>
        </p:nvSpPr>
        <p:spPr bwMode="auto">
          <a:xfrm>
            <a:off x="839390" y="3571875"/>
            <a:ext cx="642938" cy="642938"/>
          </a:xfrm>
          <a:prstGeom prst="ellipse">
            <a:avLst/>
          </a:prstGeom>
          <a:solidFill>
            <a:srgbClr val="A52A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Na</a:t>
            </a:r>
            <a:r>
              <a:rPr lang="en-US" sz="1500" b="1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22576" name="Oval 48"/>
          <p:cNvSpPr>
            <a:spLocks/>
          </p:cNvSpPr>
          <p:nvPr/>
        </p:nvSpPr>
        <p:spPr bwMode="auto">
          <a:xfrm>
            <a:off x="7134820" y="2500312"/>
            <a:ext cx="642938" cy="642938"/>
          </a:xfrm>
          <a:prstGeom prst="ellipse">
            <a:avLst/>
          </a:prstGeom>
          <a:solidFill>
            <a:srgbClr val="A52A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Na</a:t>
            </a:r>
            <a:r>
              <a:rPr lang="en-US" sz="1500" b="1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22577" name="Oval 49"/>
          <p:cNvSpPr>
            <a:spLocks/>
          </p:cNvSpPr>
          <p:nvPr/>
        </p:nvSpPr>
        <p:spPr bwMode="auto">
          <a:xfrm>
            <a:off x="1294804" y="5116711"/>
            <a:ext cx="642938" cy="642938"/>
          </a:xfrm>
          <a:prstGeom prst="ellipse">
            <a:avLst/>
          </a:prstGeom>
          <a:solidFill>
            <a:srgbClr val="A52A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Na</a:t>
            </a:r>
            <a:r>
              <a:rPr lang="en-US" sz="1500" b="1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22578" name="Oval 50"/>
          <p:cNvSpPr>
            <a:spLocks/>
          </p:cNvSpPr>
          <p:nvPr/>
        </p:nvSpPr>
        <p:spPr bwMode="auto">
          <a:xfrm>
            <a:off x="1571625" y="3036094"/>
            <a:ext cx="491133" cy="491133"/>
          </a:xfrm>
          <a:prstGeom prst="ellipse">
            <a:avLst/>
          </a:prstGeom>
          <a:solidFill>
            <a:srgbClr val="00C92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80364" algn="ctr">
              <a:tabLst>
                <a:tab pos="366104" algn="l"/>
              </a:tabLst>
            </a:pPr>
            <a:r>
              <a:rPr lang="en-US" sz="1500" b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Cl</a:t>
            </a:r>
            <a:r>
              <a:rPr lang="en-US" sz="1500" b="1" baseline="320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–</a:t>
            </a:r>
          </a:p>
        </p:txBody>
      </p:sp>
    </p:spTree>
    <p:extLst>
      <p:ext uri="{BB962C8B-B14F-4D97-AF65-F5344CB8AC3E}">
        <p14:creationId xmlns:p14="http://schemas.microsoft.com/office/powerpoint/2010/main" val="418771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  <p:bldP spid="225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8930" y="8930"/>
            <a:ext cx="9126141" cy="866180"/>
          </a:xfrm>
          <a:ln/>
        </p:spPr>
        <p:txBody>
          <a:bodyPr anchor="b"/>
          <a:lstStyle/>
          <a:p>
            <a:pPr>
              <a:lnSpc>
                <a:spcPct val="67000"/>
              </a:lnSpc>
              <a:tabLst>
                <a:tab pos="669703" algn="l"/>
              </a:tabLst>
            </a:pPr>
            <a:r>
              <a:rPr lang="en-US" sz="4300"/>
              <a:t>Types of Biological Molecules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0367" y="1098352"/>
            <a:ext cx="8867180" cy="473273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</a:tabLst>
            </a:pPr>
            <a:r>
              <a:rPr lang="en-US"/>
              <a:t>The molecules that make up living things can be grouped into </a:t>
            </a:r>
            <a:r>
              <a:rPr lang="en-US" b="1">
                <a:solidFill>
                  <a:srgbClr val="2D00FA"/>
                </a:solidFill>
              </a:rPr>
              <a:t>five classes</a:t>
            </a:r>
            <a:r>
              <a:rPr lang="en-US"/>
              <a:t>:</a:t>
            </a: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2777133" y="1803797"/>
            <a:ext cx="2082850" cy="3124275"/>
            <a:chOff x="0" y="0"/>
            <a:chExt cx="1866" cy="2799"/>
          </a:xfrm>
        </p:grpSpPr>
        <p:pic>
          <p:nvPicPr>
            <p:cNvPr id="2355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66" cy="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57" name="Rectangle 5"/>
            <p:cNvSpPr>
              <a:spLocks/>
            </p:cNvSpPr>
            <p:nvPr/>
          </p:nvSpPr>
          <p:spPr bwMode="auto">
            <a:xfrm>
              <a:off x="56" y="104"/>
              <a:ext cx="781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Proteins</a:t>
              </a:r>
            </a:p>
          </p:txBody>
        </p:sp>
      </p:grp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39328" y="1803797"/>
            <a:ext cx="2072804" cy="3125391"/>
            <a:chOff x="0" y="0"/>
            <a:chExt cx="1857" cy="2800"/>
          </a:xfrm>
        </p:grpSpPr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57" cy="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60" name="Rectangle 8"/>
            <p:cNvSpPr>
              <a:spLocks/>
            </p:cNvSpPr>
            <p:nvPr/>
          </p:nvSpPr>
          <p:spPr bwMode="auto">
            <a:xfrm>
              <a:off x="96" y="104"/>
              <a:ext cx="540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2D00F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Water</a:t>
              </a:r>
            </a:p>
          </p:txBody>
        </p:sp>
      </p:grpSp>
      <p:grpSp>
        <p:nvGrpSpPr>
          <p:cNvPr id="23561" name="Group 9"/>
          <p:cNvGrpSpPr>
            <a:grpSpLocks/>
          </p:cNvGrpSpPr>
          <p:nvPr/>
        </p:nvGrpSpPr>
        <p:grpSpPr bwMode="auto">
          <a:xfrm>
            <a:off x="5277446" y="1803797"/>
            <a:ext cx="3110880" cy="3124275"/>
            <a:chOff x="0" y="0"/>
            <a:chExt cx="2787" cy="2799"/>
          </a:xfrm>
        </p:grpSpPr>
        <p:pic>
          <p:nvPicPr>
            <p:cNvPr id="2356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87" cy="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63" name="Rectangle 11"/>
            <p:cNvSpPr>
              <a:spLocks/>
            </p:cNvSpPr>
            <p:nvPr/>
          </p:nvSpPr>
          <p:spPr bwMode="auto">
            <a:xfrm>
              <a:off x="1968" y="104"/>
              <a:ext cx="70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Lipids</a:t>
              </a:r>
            </a:p>
          </p:txBody>
        </p:sp>
      </p:grp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973336" y="3450208"/>
            <a:ext cx="3791769" cy="3451324"/>
            <a:chOff x="0" y="375"/>
            <a:chExt cx="3397" cy="3091"/>
          </a:xfrm>
        </p:grpSpPr>
        <p:pic>
          <p:nvPicPr>
            <p:cNvPr id="23565" name="Picture 1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49260">
              <a:off x="965" y="375"/>
              <a:ext cx="2432" cy="3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66" name="Rectangle 14"/>
            <p:cNvSpPr>
              <a:spLocks/>
            </p:cNvSpPr>
            <p:nvPr/>
          </p:nvSpPr>
          <p:spPr bwMode="auto">
            <a:xfrm>
              <a:off x="0" y="2955"/>
              <a:ext cx="1248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sz="17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Nucleic acids</a:t>
              </a:r>
            </a:p>
          </p:txBody>
        </p:sp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4545211" y="4125516"/>
            <a:ext cx="4573117" cy="2543845"/>
            <a:chOff x="0" y="0"/>
            <a:chExt cx="4097" cy="2279"/>
          </a:xfrm>
        </p:grpSpPr>
        <p:sp>
          <p:nvSpPr>
            <p:cNvPr id="23568" name="Rectangle 16"/>
            <p:cNvSpPr>
              <a:spLocks/>
            </p:cNvSpPr>
            <p:nvPr/>
          </p:nvSpPr>
          <p:spPr bwMode="auto">
            <a:xfrm>
              <a:off x="2296" y="1976"/>
              <a:ext cx="156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Carbohydrates</a:t>
              </a:r>
            </a:p>
          </p:txBody>
        </p:sp>
        <p:pic>
          <p:nvPicPr>
            <p:cNvPr id="23569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97" cy="2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0465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357188" y="3723680"/>
            <a:ext cx="3889995" cy="2794992"/>
            <a:chOff x="0" y="0"/>
            <a:chExt cx="3485" cy="2504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4"/>
              <a:ext cx="3176" cy="2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579" name="AutoShape 3"/>
            <p:cNvSpPr>
              <a:spLocks/>
            </p:cNvSpPr>
            <p:nvPr/>
          </p:nvSpPr>
          <p:spPr bwMode="auto">
            <a:xfrm rot="10800000" flipH="1">
              <a:off x="2267" y="0"/>
              <a:ext cx="1218" cy="11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4375" y="8798"/>
                  </a:moveTo>
                  <a:lnTo>
                    <a:pt x="2302" y="11573"/>
                  </a:lnTo>
                  <a:lnTo>
                    <a:pt x="0" y="0"/>
                  </a:lnTo>
                  <a:lnTo>
                    <a:pt x="11512" y="1181"/>
                  </a:lnTo>
                  <a:lnTo>
                    <a:pt x="8864" y="4015"/>
                  </a:lnTo>
                  <a:lnTo>
                    <a:pt x="21505" y="21600"/>
                  </a:lnTo>
                  <a:lnTo>
                    <a:pt x="21600" y="21551"/>
                  </a:lnTo>
                  <a:lnTo>
                    <a:pt x="4375" y="8798"/>
                  </a:lnTo>
                  <a:close/>
                  <a:moveTo>
                    <a:pt x="4375" y="8798"/>
                  </a:moveTo>
                </a:path>
              </a:pathLst>
            </a:custGeom>
            <a:solidFill>
              <a:srgbClr val="00820C"/>
            </a:solidFill>
            <a:ln w="25400">
              <a:solidFill>
                <a:srgbClr val="00820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17859" y="0"/>
            <a:ext cx="5688211" cy="2071688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/>
              <a:t>The Importance of Biological Molecules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5750" y="2196703"/>
            <a:ext cx="3616523" cy="1750219"/>
          </a:xfrm>
          <a:ln/>
        </p:spPr>
        <p:txBody>
          <a:bodyPr>
            <a:normAutofit fontScale="85000" lnSpcReduction="1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4"/>
              </a:buBlip>
              <a:tabLst>
                <a:tab pos="721047" algn="l"/>
              </a:tabLst>
            </a:pPr>
            <a:r>
              <a:rPr lang="en-US" sz="1700"/>
              <a:t>An understanding of the structure and function of biological molecules is necessary in many branches of biology, especially biochemistry, physiology, and</a:t>
            </a:r>
            <a:br>
              <a:rPr lang="en-US" sz="1700"/>
            </a:br>
            <a:r>
              <a:rPr lang="en-US" sz="1700"/>
              <a:t>molecular genetics.</a:t>
            </a:r>
          </a:p>
        </p:txBody>
      </p: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5223867" y="3859858"/>
            <a:ext cx="3696891" cy="2658814"/>
            <a:chOff x="0" y="0"/>
            <a:chExt cx="3312" cy="2381"/>
          </a:xfrm>
        </p:grpSpPr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1"/>
              <a:ext cx="3312" cy="2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584" name="AutoShape 8"/>
            <p:cNvSpPr>
              <a:spLocks/>
            </p:cNvSpPr>
            <p:nvPr/>
          </p:nvSpPr>
          <p:spPr bwMode="auto">
            <a:xfrm rot="5887806" flipH="1">
              <a:off x="403" y="92"/>
              <a:ext cx="1218" cy="11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4375" y="8798"/>
                  </a:moveTo>
                  <a:lnTo>
                    <a:pt x="2302" y="11573"/>
                  </a:lnTo>
                  <a:lnTo>
                    <a:pt x="0" y="0"/>
                  </a:lnTo>
                  <a:lnTo>
                    <a:pt x="11512" y="1181"/>
                  </a:lnTo>
                  <a:lnTo>
                    <a:pt x="8864" y="4015"/>
                  </a:lnTo>
                  <a:lnTo>
                    <a:pt x="21505" y="21600"/>
                  </a:lnTo>
                  <a:lnTo>
                    <a:pt x="21600" y="21551"/>
                  </a:lnTo>
                  <a:lnTo>
                    <a:pt x="4375" y="8798"/>
                  </a:lnTo>
                  <a:close/>
                  <a:moveTo>
                    <a:pt x="4375" y="8798"/>
                  </a:moveTo>
                </a:path>
              </a:pathLst>
            </a:custGeom>
            <a:solidFill>
              <a:srgbClr val="00820C"/>
            </a:solidFill>
            <a:ln w="25400">
              <a:solidFill>
                <a:srgbClr val="00820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5392416" y="276820"/>
            <a:ext cx="3386584" cy="3499322"/>
            <a:chOff x="0" y="0"/>
            <a:chExt cx="3033" cy="3135"/>
          </a:xfrm>
        </p:grpSpPr>
        <p:pic>
          <p:nvPicPr>
            <p:cNvPr id="24586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" y="0"/>
              <a:ext cx="2057" cy="3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587" name="AutoShape 11"/>
            <p:cNvSpPr>
              <a:spLocks/>
            </p:cNvSpPr>
            <p:nvPr/>
          </p:nvSpPr>
          <p:spPr bwMode="auto">
            <a:xfrm rot="21532605" flipH="1">
              <a:off x="11" y="976"/>
              <a:ext cx="1218" cy="11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4375" y="8798"/>
                  </a:moveTo>
                  <a:lnTo>
                    <a:pt x="2302" y="11573"/>
                  </a:lnTo>
                  <a:lnTo>
                    <a:pt x="0" y="0"/>
                  </a:lnTo>
                  <a:lnTo>
                    <a:pt x="11512" y="1181"/>
                  </a:lnTo>
                  <a:lnTo>
                    <a:pt x="8864" y="4015"/>
                  </a:lnTo>
                  <a:lnTo>
                    <a:pt x="21505" y="21600"/>
                  </a:lnTo>
                  <a:lnTo>
                    <a:pt x="21600" y="21551"/>
                  </a:lnTo>
                  <a:lnTo>
                    <a:pt x="4375" y="8798"/>
                  </a:lnTo>
                  <a:close/>
                  <a:moveTo>
                    <a:pt x="4375" y="8798"/>
                  </a:moveTo>
                </a:path>
              </a:pathLst>
            </a:custGeom>
            <a:solidFill>
              <a:srgbClr val="00820C"/>
            </a:solidFill>
            <a:ln w="25400">
              <a:solidFill>
                <a:srgbClr val="00820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453" y="1785938"/>
            <a:ext cx="3018234" cy="301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35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5000625" y="2464594"/>
            <a:ext cx="3446859" cy="4143375"/>
            <a:chOff x="4480" y="2208"/>
            <a:chExt cx="3088" cy="3712"/>
          </a:xfrm>
        </p:grpSpPr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4480" y="2208"/>
              <a:ext cx="3088" cy="3712"/>
            </a:xfrm>
            <a:prstGeom prst="rect">
              <a:avLst/>
            </a:prstGeom>
            <a:noFill/>
            <a:ln w="63500">
              <a:solidFill>
                <a:srgbClr val="FF00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28600" tIns="228600" rIns="228600" bIns="228600"/>
            <a:lstStyle/>
            <a:p>
              <a:pPr marL="80364" algn="ctr">
                <a:spcBef>
                  <a:spcPts val="562"/>
                </a:spcBef>
                <a:tabLst>
                  <a:tab pos="366104" algn="l"/>
                </a:tabLst>
              </a:pPr>
              <a:r>
                <a:rPr lang="en-US" sz="21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Structural Formula</a:t>
              </a:r>
            </a:p>
            <a:p>
              <a:pPr marL="80364" algn="ctr">
                <a:spcBef>
                  <a:spcPts val="562"/>
                </a:spcBef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</a:t>
              </a: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structure</a:t>
              </a: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of a molecule can be conveyed by a </a:t>
              </a:r>
            </a:p>
            <a:p>
              <a:pPr marL="80364" algn="ctr">
                <a:lnSpc>
                  <a:spcPct val="117000"/>
                </a:lnSpc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molecular model. </a:t>
              </a:r>
            </a:p>
            <a:p>
              <a:pPr marL="80364" algn="ctr">
                <a:lnSpc>
                  <a:spcPct val="117000"/>
                </a:lnSpc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lnSpc>
                  <a:spcPct val="117000"/>
                </a:lnSpc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lnSpc>
                  <a:spcPct val="117000"/>
                </a:lnSpc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lnSpc>
                  <a:spcPct val="117000"/>
                </a:lnSpc>
                <a:spcBef>
                  <a:spcPts val="1406"/>
                </a:spcBef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lnSpc>
                  <a:spcPct val="117000"/>
                </a:lnSpc>
                <a:spcBef>
                  <a:spcPts val="1406"/>
                </a:spcBef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This space filling model shows the structural formula for the</a:t>
              </a:r>
              <a:b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</a:b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amino acid cysteine</a:t>
              </a:r>
            </a:p>
          </p:txBody>
        </p:sp>
        <p:pic>
          <p:nvPicPr>
            <p:cNvPr id="25608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4" y="3168"/>
              <a:ext cx="2538" cy="1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-26789"/>
            <a:ext cx="9188648" cy="79474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Biological Formulae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46672" y="1071563"/>
            <a:ext cx="5223867" cy="1187648"/>
          </a:xfrm>
          <a:ln/>
        </p:spPr>
        <p:txBody>
          <a:bodyPr>
            <a:normAutofit fontScale="62500" lnSpcReduction="2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703"/>
              </a:spcAft>
              <a:buSzPct val="13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/>
              <a:t>Biological molecules can be portrayed by:</a:t>
            </a:r>
            <a:endParaRPr lang="en-US" sz="14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1700" b="1">
                <a:solidFill>
                  <a:srgbClr val="2D00FA"/>
                </a:solidFill>
              </a:rPr>
              <a:t>molecular formula</a:t>
            </a:r>
            <a:endParaRPr lang="en-US" sz="1700" b="1"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5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1700" b="1">
                <a:solidFill>
                  <a:srgbClr val="2D00FA"/>
                </a:solidFill>
              </a:rPr>
              <a:t>structural formula</a:t>
            </a:r>
            <a:endParaRPr lang="en-US" sz="1400" b="1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660797" y="2464594"/>
            <a:ext cx="3446859" cy="4143375"/>
            <a:chOff x="0" y="0"/>
            <a:chExt cx="3088" cy="3712"/>
          </a:xfrm>
        </p:grpSpPr>
        <p:sp>
          <p:nvSpPr>
            <p:cNvPr id="25604" name="Rectangle 4"/>
            <p:cNvSpPr>
              <a:spLocks/>
            </p:cNvSpPr>
            <p:nvPr/>
          </p:nvSpPr>
          <p:spPr bwMode="auto">
            <a:xfrm>
              <a:off x="0" y="0"/>
              <a:ext cx="3088" cy="3712"/>
            </a:xfrm>
            <a:prstGeom prst="rect">
              <a:avLst/>
            </a:prstGeom>
            <a:noFill/>
            <a:ln w="63500">
              <a:solidFill>
                <a:srgbClr val="FF00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28600" tIns="228600" rIns="228600" bIns="228600"/>
            <a:lstStyle/>
            <a:p>
              <a:pPr marL="80364" algn="ctr">
                <a:spcBef>
                  <a:spcPts val="562"/>
                </a:spcBef>
                <a:tabLst>
                  <a:tab pos="366104" algn="l"/>
                </a:tabLst>
              </a:pPr>
              <a:r>
                <a:rPr lang="en-US" sz="2100" b="1">
                  <a:solidFill>
                    <a:srgbClr val="FF0017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Molecular Formula</a:t>
              </a:r>
            </a:p>
            <a:p>
              <a:pPr marL="80364" algn="ctr">
                <a:spcBef>
                  <a:spcPts val="562"/>
                </a:spcBef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The molecular formula expresses the </a:t>
              </a:r>
              <a:r>
                <a:rPr lang="en-US" sz="1700" b="1">
                  <a:solidFill>
                    <a:srgbClr val="2D00FA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number of atoms</a:t>
              </a: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 in a molecule, but does not convey its structure.</a:t>
              </a:r>
            </a:p>
            <a:p>
              <a:pPr marL="80364">
                <a:lnSpc>
                  <a:spcPct val="117000"/>
                </a:lnSpc>
                <a:spcBef>
                  <a:spcPts val="1406"/>
                </a:spcBef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>
                <a:lnSpc>
                  <a:spcPct val="117000"/>
                </a:lnSpc>
                <a:spcBef>
                  <a:spcPts val="1406"/>
                </a:spcBef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spcBef>
                  <a:spcPts val="2250"/>
                </a:spcBef>
                <a:tabLst>
                  <a:tab pos="366104" algn="l"/>
                </a:tabLst>
              </a:pPr>
              <a:endParaRPr lang="en-US" sz="1700" b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  <a:p>
              <a:pPr marL="80364" algn="ctr">
                <a:spcBef>
                  <a:spcPts val="352"/>
                </a:spcBef>
                <a:tabLst>
                  <a:tab pos="366104" algn="l"/>
                </a:tabLst>
              </a:pPr>
              <a:r>
                <a:rPr lang="en-US" sz="17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Molecular formula for the amino acid cysteine</a:t>
              </a:r>
            </a:p>
            <a:p>
              <a:pPr marL="80364" algn="ctr">
                <a:tabLst>
                  <a:tab pos="366104" algn="l"/>
                </a:tabLst>
              </a:pPr>
              <a:endParaRPr lang="en-US" sz="17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  <p:sp>
          <p:nvSpPr>
            <p:cNvPr id="25605" name="Rectangle 5"/>
            <p:cNvSpPr>
              <a:spLocks/>
            </p:cNvSpPr>
            <p:nvPr/>
          </p:nvSpPr>
          <p:spPr bwMode="auto">
            <a:xfrm>
              <a:off x="666" y="1880"/>
              <a:ext cx="1760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80364" algn="ctr">
                <a:lnSpc>
                  <a:spcPts val="4078"/>
                </a:lnSpc>
                <a:tabLst>
                  <a:tab pos="366104" algn="l"/>
                </a:tabLst>
              </a:pPr>
              <a:r>
                <a:rPr lang="en-US" sz="37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  <a:r>
                <a:rPr lang="en-US" sz="37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3</a:t>
              </a:r>
              <a:r>
                <a:rPr lang="en-US" sz="37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</a:t>
              </a:r>
              <a:r>
                <a:rPr lang="en-US" sz="37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7</a:t>
              </a:r>
              <a:r>
                <a:rPr lang="en-US" sz="37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</a:t>
              </a:r>
              <a:r>
                <a:rPr lang="en-US" sz="3700" b="1" baseline="-60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2</a:t>
              </a:r>
              <a:r>
                <a:rPr lang="en-US" sz="37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9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-107157" y="-107157"/>
            <a:ext cx="9358313" cy="707231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6E362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-26789" y="-89297"/>
            <a:ext cx="9188648" cy="1491258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  <a:tab pos="669703" algn="l"/>
              </a:tabLst>
            </a:pPr>
            <a:r>
              <a:rPr lang="en-US">
                <a:solidFill>
                  <a:srgbClr val="FFFFFF"/>
                </a:solidFill>
              </a:rPr>
              <a:t>Illustrating the Structure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of Molecules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2437805" y="1803797"/>
            <a:ext cx="2152055" cy="1759148"/>
            <a:chOff x="0" y="0"/>
            <a:chExt cx="1928" cy="1576"/>
          </a:xfrm>
        </p:grpSpPr>
        <p:sp>
          <p:nvSpPr>
            <p:cNvPr id="26628" name="Rectangle 4"/>
            <p:cNvSpPr>
              <a:spLocks/>
            </p:cNvSpPr>
            <p:nvPr/>
          </p:nvSpPr>
          <p:spPr bwMode="auto">
            <a:xfrm>
              <a:off x="686" y="0"/>
              <a:ext cx="450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Lines</a:t>
              </a:r>
            </a:p>
          </p:txBody>
        </p:sp>
        <p:pic>
          <p:nvPicPr>
            <p:cNvPr id="266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"/>
              <a:ext cx="1928" cy="1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6947297" y="4161234"/>
            <a:ext cx="2152055" cy="1946672"/>
            <a:chOff x="0" y="0"/>
            <a:chExt cx="1928" cy="1744"/>
          </a:xfrm>
        </p:grpSpPr>
        <p:sp>
          <p:nvSpPr>
            <p:cNvPr id="26631" name="Rectangle 7"/>
            <p:cNvSpPr>
              <a:spLocks/>
            </p:cNvSpPr>
            <p:nvPr/>
          </p:nvSpPr>
          <p:spPr bwMode="auto">
            <a:xfrm>
              <a:off x="637" y="0"/>
              <a:ext cx="661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Cartoon</a:t>
              </a:r>
            </a:p>
          </p:txBody>
        </p:sp>
        <p:pic>
          <p:nvPicPr>
            <p:cNvPr id="26632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"/>
              <a:ext cx="1928" cy="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33" name="Group 9"/>
          <p:cNvGrpSpPr>
            <a:grpSpLocks/>
          </p:cNvGrpSpPr>
          <p:nvPr/>
        </p:nvGrpSpPr>
        <p:grpSpPr bwMode="auto">
          <a:xfrm>
            <a:off x="2544961" y="4161235"/>
            <a:ext cx="2152055" cy="1964531"/>
            <a:chOff x="0" y="0"/>
            <a:chExt cx="1928" cy="1760"/>
          </a:xfrm>
        </p:grpSpPr>
        <p:sp>
          <p:nvSpPr>
            <p:cNvPr id="26634" name="Rectangle 10"/>
            <p:cNvSpPr>
              <a:spLocks/>
            </p:cNvSpPr>
            <p:nvPr/>
          </p:nvSpPr>
          <p:spPr bwMode="auto">
            <a:xfrm>
              <a:off x="680" y="0"/>
              <a:ext cx="383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Dots</a:t>
              </a:r>
            </a:p>
          </p:txBody>
        </p:sp>
        <p:pic>
          <p:nvPicPr>
            <p:cNvPr id="26635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0"/>
              <a:ext cx="1928" cy="1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36" name="Group 12"/>
          <p:cNvGrpSpPr>
            <a:grpSpLocks/>
          </p:cNvGrpSpPr>
          <p:nvPr/>
        </p:nvGrpSpPr>
        <p:grpSpPr bwMode="auto">
          <a:xfrm>
            <a:off x="116086" y="4161234"/>
            <a:ext cx="2152055" cy="2027039"/>
            <a:chOff x="0" y="0"/>
            <a:chExt cx="1928" cy="1816"/>
          </a:xfrm>
        </p:grpSpPr>
        <p:sp>
          <p:nvSpPr>
            <p:cNvPr id="26637" name="Rectangle 13"/>
            <p:cNvSpPr>
              <a:spLocks/>
            </p:cNvSpPr>
            <p:nvPr/>
          </p:nvSpPr>
          <p:spPr bwMode="auto">
            <a:xfrm>
              <a:off x="955" y="0"/>
              <a:ext cx="441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Mesh</a:t>
              </a:r>
            </a:p>
          </p:txBody>
        </p:sp>
        <p:pic>
          <p:nvPicPr>
            <p:cNvPr id="26638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4"/>
              <a:ext cx="1928" cy="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39" name="Group 15"/>
          <p:cNvGrpSpPr>
            <a:grpSpLocks/>
          </p:cNvGrpSpPr>
          <p:nvPr/>
        </p:nvGrpSpPr>
        <p:grpSpPr bwMode="auto">
          <a:xfrm>
            <a:off x="4768453" y="4161234"/>
            <a:ext cx="2152055" cy="1937742"/>
            <a:chOff x="0" y="0"/>
            <a:chExt cx="1928" cy="1736"/>
          </a:xfrm>
        </p:grpSpPr>
        <p:sp>
          <p:nvSpPr>
            <p:cNvPr id="26640" name="Rectangle 16"/>
            <p:cNvSpPr>
              <a:spLocks/>
            </p:cNvSpPr>
            <p:nvPr/>
          </p:nvSpPr>
          <p:spPr bwMode="auto">
            <a:xfrm>
              <a:off x="534" y="0"/>
              <a:ext cx="593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Ribbon</a:t>
              </a:r>
            </a:p>
          </p:txBody>
        </p:sp>
        <p:pic>
          <p:nvPicPr>
            <p:cNvPr id="26641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"/>
              <a:ext cx="1928" cy="1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42" name="Group 18"/>
          <p:cNvGrpSpPr>
            <a:grpSpLocks/>
          </p:cNvGrpSpPr>
          <p:nvPr/>
        </p:nvGrpSpPr>
        <p:grpSpPr bwMode="auto">
          <a:xfrm>
            <a:off x="4598789" y="1803797"/>
            <a:ext cx="2152055" cy="1848445"/>
            <a:chOff x="0" y="0"/>
            <a:chExt cx="1928" cy="1656"/>
          </a:xfrm>
        </p:grpSpPr>
        <p:sp>
          <p:nvSpPr>
            <p:cNvPr id="26643" name="Rectangle 19"/>
            <p:cNvSpPr>
              <a:spLocks/>
            </p:cNvSpPr>
            <p:nvPr/>
          </p:nvSpPr>
          <p:spPr bwMode="auto">
            <a:xfrm>
              <a:off x="611" y="0"/>
              <a:ext cx="680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Spheres</a:t>
              </a:r>
            </a:p>
          </p:txBody>
        </p:sp>
        <p:pic>
          <p:nvPicPr>
            <p:cNvPr id="26644" name="Picture 2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8"/>
              <a:ext cx="1928" cy="14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45" name="Group 21"/>
          <p:cNvGrpSpPr>
            <a:grpSpLocks/>
          </p:cNvGrpSpPr>
          <p:nvPr/>
        </p:nvGrpSpPr>
        <p:grpSpPr bwMode="auto">
          <a:xfrm>
            <a:off x="267890" y="1803797"/>
            <a:ext cx="2152055" cy="1928813"/>
            <a:chOff x="0" y="0"/>
            <a:chExt cx="1928" cy="1728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714" y="0"/>
              <a:ext cx="508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Sticks</a:t>
              </a:r>
            </a:p>
          </p:txBody>
        </p:sp>
        <p:pic>
          <p:nvPicPr>
            <p:cNvPr id="26647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8"/>
              <a:ext cx="1928" cy="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6648" name="Group 24"/>
          <p:cNvGrpSpPr>
            <a:grpSpLocks/>
          </p:cNvGrpSpPr>
          <p:nvPr/>
        </p:nvGrpSpPr>
        <p:grpSpPr bwMode="auto">
          <a:xfrm>
            <a:off x="6822281" y="1803797"/>
            <a:ext cx="2152055" cy="1928813"/>
            <a:chOff x="0" y="0"/>
            <a:chExt cx="1928" cy="1728"/>
          </a:xfrm>
        </p:grpSpPr>
        <p:sp>
          <p:nvSpPr>
            <p:cNvPr id="26649" name="Rectangle 25"/>
            <p:cNvSpPr>
              <a:spLocks/>
            </p:cNvSpPr>
            <p:nvPr/>
          </p:nvSpPr>
          <p:spPr bwMode="auto">
            <a:xfrm>
              <a:off x="691" y="0"/>
              <a:ext cx="632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 algn="ctr">
                <a:tabLst>
                  <a:tab pos="366104" algn="l"/>
                </a:tabLst>
              </a:pPr>
              <a:r>
                <a:rPr lang="en-US" sz="15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Surface</a:t>
              </a:r>
            </a:p>
          </p:txBody>
        </p:sp>
        <p:pic>
          <p:nvPicPr>
            <p:cNvPr id="26650" name="Picture 2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8"/>
              <a:ext cx="1928" cy="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25400" dist="12699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040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-8930" y="-17860"/>
            <a:ext cx="7500938" cy="1410891"/>
          </a:xfrm>
          <a:ln/>
        </p:spPr>
        <p:txBody>
          <a:bodyPr anchor="b"/>
          <a:lstStyle/>
          <a:p>
            <a:pPr>
              <a:lnSpc>
                <a:spcPct val="89000"/>
              </a:lnSpc>
              <a:tabLst>
                <a:tab pos="669703" algn="l"/>
              </a:tabLst>
            </a:pPr>
            <a:r>
              <a:rPr lang="en-US"/>
              <a:t>Important Biological Molecules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539" y="1687711"/>
            <a:ext cx="5125641" cy="3848695"/>
          </a:xfrm>
          <a:ln/>
        </p:spPr>
        <p:txBody>
          <a:bodyPr>
            <a:normAutofit fontScale="925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Biological molecules</a:t>
            </a:r>
            <a:r>
              <a:rPr lang="en-US" b="1">
                <a:solidFill>
                  <a:srgbClr val="2D00FA"/>
                </a:solidFill>
              </a:rPr>
              <a:t> </a:t>
            </a:r>
            <a:r>
              <a:rPr lang="en-US"/>
              <a:t>that contain </a:t>
            </a:r>
            <a:r>
              <a:rPr lang="en-US" b="1">
                <a:solidFill>
                  <a:srgbClr val="2D00FA"/>
                </a:solidFill>
              </a:rPr>
              <a:t>carbon</a:t>
            </a:r>
            <a:r>
              <a:rPr lang="en-US"/>
              <a:t> are said to be </a:t>
            </a:r>
            <a:r>
              <a:rPr lang="en-US" b="1">
                <a:solidFill>
                  <a:srgbClr val="2D00FA"/>
                </a:solidFill>
              </a:rPr>
              <a:t>organic compounds</a:t>
            </a:r>
            <a:r>
              <a:rPr lang="en-US"/>
              <a:t>. 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 sz="1700"/>
              <a:t>Most cellular material is organic.</a:t>
            </a:r>
            <a:endParaRPr lang="en-US" sz="1700" b="1">
              <a:solidFill>
                <a:srgbClr val="2D00FA"/>
              </a:solidFill>
              <a:ea typeface="ヒラギノ角ゴ Pro W6" charset="0"/>
              <a:cs typeface="ヒラギノ角ゴ Pro W6" charset="0"/>
            </a:endParaRP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 sz="1700"/>
              <a:t>In addition to carbon, organic molecules commonly include atoms of </a:t>
            </a:r>
            <a:r>
              <a:rPr lang="en-US" sz="1700" b="1">
                <a:solidFill>
                  <a:srgbClr val="2D00FA"/>
                </a:solidFill>
              </a:rPr>
              <a:t>oxygen</a:t>
            </a:r>
            <a:r>
              <a:rPr lang="en-US" sz="1700"/>
              <a:t> and </a:t>
            </a:r>
            <a:r>
              <a:rPr lang="en-US" sz="1700" b="1">
                <a:solidFill>
                  <a:srgbClr val="2D00FA"/>
                </a:solidFill>
              </a:rPr>
              <a:t>hydrogen</a:t>
            </a:r>
            <a:r>
              <a:rPr lang="en-US" sz="1700"/>
              <a:t>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 sz="1700" b="1">
                <a:solidFill>
                  <a:srgbClr val="2D00FA"/>
                </a:solidFill>
              </a:rPr>
              <a:t>Nitrogen</a:t>
            </a:r>
            <a:r>
              <a:rPr lang="en-US" sz="1700"/>
              <a:t> and </a:t>
            </a:r>
            <a:r>
              <a:rPr lang="en-US" sz="1700" b="1">
                <a:solidFill>
                  <a:srgbClr val="2D00FA"/>
                </a:solidFill>
              </a:rPr>
              <a:t>sulfur</a:t>
            </a:r>
            <a:r>
              <a:rPr lang="en-US" sz="1700"/>
              <a:t> are components of organic molecules such as amino acids and nucleotides.</a:t>
            </a:r>
            <a:r>
              <a:rPr lang="en-US"/>
              <a:t> </a:t>
            </a:r>
          </a:p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  <a:tab pos="1045853" algn="l"/>
                <a:tab pos="721047" algn="l"/>
              </a:tabLst>
            </a:pPr>
            <a:r>
              <a:rPr lang="en-US"/>
              <a:t>Compounds that do not contain carbon are said to be </a:t>
            </a:r>
            <a:r>
              <a:rPr lang="en-US" b="1">
                <a:solidFill>
                  <a:srgbClr val="2D00FA"/>
                </a:solidFill>
              </a:rPr>
              <a:t>inorganic molecules</a:t>
            </a:r>
            <a:r>
              <a:rPr lang="en-US"/>
              <a:t>.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6098977" y="1107281"/>
            <a:ext cx="1906488" cy="1062633"/>
            <a:chOff x="0" y="0"/>
            <a:chExt cx="1708" cy="952"/>
          </a:xfrm>
        </p:grpSpPr>
        <p:sp>
          <p:nvSpPr>
            <p:cNvPr id="29700" name="Rectangle 4"/>
            <p:cNvSpPr>
              <a:spLocks/>
            </p:cNvSpPr>
            <p:nvPr/>
          </p:nvSpPr>
          <p:spPr bwMode="auto">
            <a:xfrm>
              <a:off x="984" y="320"/>
              <a:ext cx="724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Carbon</a:t>
              </a:r>
            </a:p>
          </p:txBody>
        </p:sp>
        <p:pic>
          <p:nvPicPr>
            <p:cNvPr id="297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52" cy="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6098976" y="2205633"/>
            <a:ext cx="2175496" cy="2160984"/>
            <a:chOff x="0" y="0"/>
            <a:chExt cx="1949" cy="1936"/>
          </a:xfrm>
        </p:grpSpPr>
        <p:sp>
          <p:nvSpPr>
            <p:cNvPr id="29703" name="Rectangle 7"/>
            <p:cNvSpPr>
              <a:spLocks/>
            </p:cNvSpPr>
            <p:nvPr/>
          </p:nvSpPr>
          <p:spPr bwMode="auto">
            <a:xfrm>
              <a:off x="984" y="1304"/>
              <a:ext cx="759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Oxygen</a:t>
              </a:r>
            </a:p>
          </p:txBody>
        </p:sp>
        <p:sp>
          <p:nvSpPr>
            <p:cNvPr id="29704" name="Rectangle 8"/>
            <p:cNvSpPr>
              <a:spLocks/>
            </p:cNvSpPr>
            <p:nvPr/>
          </p:nvSpPr>
          <p:spPr bwMode="auto">
            <a:xfrm>
              <a:off x="984" y="320"/>
              <a:ext cx="965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Hydrogen</a:t>
              </a:r>
            </a:p>
          </p:txBody>
        </p:sp>
        <p:pic>
          <p:nvPicPr>
            <p:cNvPr id="29705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84"/>
              <a:ext cx="952" cy="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9706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52" cy="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29707" name="Group 11"/>
          <p:cNvGrpSpPr>
            <a:grpSpLocks/>
          </p:cNvGrpSpPr>
          <p:nvPr/>
        </p:nvGrpSpPr>
        <p:grpSpPr bwMode="auto">
          <a:xfrm>
            <a:off x="6098977" y="4402336"/>
            <a:ext cx="2047131" cy="2160984"/>
            <a:chOff x="0" y="0"/>
            <a:chExt cx="1834" cy="1936"/>
          </a:xfrm>
        </p:grpSpPr>
        <p:sp>
          <p:nvSpPr>
            <p:cNvPr id="29708" name="Rectangle 12"/>
            <p:cNvSpPr>
              <a:spLocks/>
            </p:cNvSpPr>
            <p:nvPr/>
          </p:nvSpPr>
          <p:spPr bwMode="auto">
            <a:xfrm>
              <a:off x="984" y="1304"/>
              <a:ext cx="59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Sulfur</a:t>
              </a:r>
            </a:p>
          </p:txBody>
        </p:sp>
        <p:sp>
          <p:nvSpPr>
            <p:cNvPr id="29709" name="Rectangle 13"/>
            <p:cNvSpPr>
              <a:spLocks/>
            </p:cNvSpPr>
            <p:nvPr/>
          </p:nvSpPr>
          <p:spPr bwMode="auto">
            <a:xfrm>
              <a:off x="984" y="320"/>
              <a:ext cx="850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80364">
                <a:tabLst>
                  <a:tab pos="366104" algn="l"/>
                </a:tabLst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Nitrogen</a:t>
              </a:r>
            </a:p>
          </p:txBody>
        </p:sp>
        <p:pic>
          <p:nvPicPr>
            <p:cNvPr id="29710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52" cy="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9711" name="Picture 1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84"/>
              <a:ext cx="952" cy="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190500" dist="190499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9234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-26789" y="0"/>
            <a:ext cx="9188648" cy="812602"/>
          </a:xfrm>
          <a:ln/>
        </p:spPr>
        <p:txBody>
          <a:bodyPr anchor="b"/>
          <a:lstStyle/>
          <a:p>
            <a:pPr>
              <a:tabLst>
                <a:tab pos="669703" algn="l"/>
              </a:tabLst>
            </a:pPr>
            <a:r>
              <a:rPr lang="en-US"/>
              <a:t>Chemical Bonds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242" y="1589484"/>
            <a:ext cx="4071938" cy="3098602"/>
          </a:xfrm>
          <a:ln/>
        </p:spPr>
        <p:txBody>
          <a:bodyPr>
            <a:normAutofit fontScale="85000" lnSpcReduction="10000"/>
          </a:bodyPr>
          <a:lstStyle/>
          <a:p>
            <a:pPr>
              <a:lnSpc>
                <a:spcPts val="2250"/>
              </a:lnSpc>
              <a:spcBef>
                <a:spcPct val="0"/>
              </a:spcBef>
              <a:spcAft>
                <a:spcPts val="1406"/>
              </a:spcAft>
              <a:buSzPct val="130000"/>
              <a:buBlip>
                <a:blip r:embed="rId3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/>
              <a:t>Chemical elements are able to form </a:t>
            </a:r>
            <a:r>
              <a:rPr lang="en-US" b="1">
                <a:solidFill>
                  <a:srgbClr val="2D00FA"/>
                </a:solidFill>
              </a:rPr>
              <a:t>chemical bonds</a:t>
            </a:r>
            <a:r>
              <a:rPr lang="en-US"/>
              <a:t>. These are linkages made between the atoms in molecules.</a:t>
            </a:r>
            <a:endParaRPr lang="en-US" sz="1700"/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1700"/>
              <a:t>Bonds act as a </a:t>
            </a:r>
            <a:r>
              <a:rPr lang="en-US" sz="1700" b="1">
                <a:solidFill>
                  <a:srgbClr val="2D00FA"/>
                </a:solidFill>
              </a:rPr>
              <a:t>chemical glue</a:t>
            </a:r>
            <a:r>
              <a:rPr lang="en-US" sz="1700"/>
              <a:t> to hold atoms together.</a:t>
            </a:r>
          </a:p>
          <a:p>
            <a:pPr lvl="1">
              <a:lnSpc>
                <a:spcPts val="1969"/>
              </a:lnSpc>
              <a:spcBef>
                <a:spcPct val="0"/>
              </a:spcBef>
              <a:spcAft>
                <a:spcPts val="1406"/>
              </a:spcAft>
              <a:buSzPct val="120000"/>
              <a:buBlip>
                <a:blip r:embed="rId4"/>
              </a:buBlip>
              <a:tabLst>
                <a:tab pos="721047" algn="l"/>
                <a:tab pos="1045853" algn="l"/>
                <a:tab pos="1045853" algn="l"/>
              </a:tabLst>
            </a:pPr>
            <a:r>
              <a:rPr lang="en-US" sz="1700"/>
              <a:t>Chemical bonds are formed when atoms share or transfer electrons.</a:t>
            </a:r>
          </a:p>
        </p:txBody>
      </p:sp>
      <p:sp>
        <p:nvSpPr>
          <p:cNvPr id="30723" name="Rectangle 3"/>
          <p:cNvSpPr>
            <a:spLocks/>
          </p:cNvSpPr>
          <p:nvPr/>
        </p:nvSpPr>
        <p:spPr bwMode="auto">
          <a:xfrm>
            <a:off x="7331273" y="1535906"/>
            <a:ext cx="598289" cy="22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>
              <a:lnSpc>
                <a:spcPct val="91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Atom</a:t>
            </a:r>
          </a:p>
        </p:txBody>
      </p:sp>
      <p:sp>
        <p:nvSpPr>
          <p:cNvPr id="30724" name="Rectangle 4"/>
          <p:cNvSpPr>
            <a:spLocks/>
          </p:cNvSpPr>
          <p:nvPr/>
        </p:nvSpPr>
        <p:spPr bwMode="auto">
          <a:xfrm>
            <a:off x="4705945" y="4598789"/>
            <a:ext cx="598289" cy="22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364" algn="r">
              <a:lnSpc>
                <a:spcPct val="91000"/>
              </a:lnSpc>
              <a:tabLst>
                <a:tab pos="366104" algn="l"/>
              </a:tabLst>
            </a:pPr>
            <a:r>
              <a:rPr lang="en-US" sz="1500">
                <a:solidFill>
                  <a:srgbClr val="2D00FA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Bond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719" y="1794867"/>
            <a:ext cx="4420195" cy="442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190500" dist="1904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30726" name="Line 6"/>
          <p:cNvSpPr>
            <a:spLocks noChangeShapeType="1"/>
          </p:cNvSpPr>
          <p:nvPr/>
        </p:nvSpPr>
        <p:spPr bwMode="auto">
          <a:xfrm rot="10800000" flipH="1">
            <a:off x="6873627" y="1666503"/>
            <a:ext cx="400720" cy="401836"/>
          </a:xfrm>
          <a:prstGeom prst="line">
            <a:avLst/>
          </a:prstGeom>
          <a:noFill/>
          <a:ln w="381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rot="10800000">
            <a:off x="5393532" y="4726037"/>
            <a:ext cx="582662" cy="146224"/>
          </a:xfrm>
          <a:prstGeom prst="line">
            <a:avLst/>
          </a:prstGeom>
          <a:noFill/>
          <a:ln w="38100">
            <a:solidFill>
              <a:srgbClr val="FF0017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9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629</Words>
  <Application>Microsoft Macintosh PowerPoint</Application>
  <PresentationFormat>On-screen Show (4:3)</PresentationFormat>
  <Paragraphs>121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Introduction to Molecules</vt:lpstr>
      <vt:lpstr>Biological Molecules</vt:lpstr>
      <vt:lpstr>Biological Molecules</vt:lpstr>
      <vt:lpstr>Types of Biological Molecules</vt:lpstr>
      <vt:lpstr>The Importance of Biological Molecules</vt:lpstr>
      <vt:lpstr>Biological Formulae</vt:lpstr>
      <vt:lpstr>Illustrating the Structure of Molecules</vt:lpstr>
      <vt:lpstr>Important Biological Molecules</vt:lpstr>
      <vt:lpstr>Chemical Bonds</vt:lpstr>
      <vt:lpstr>The Structure of an Atom</vt:lpstr>
      <vt:lpstr>Chemical Bonds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Molecules</dc:title>
  <dc:creator>Sarah Preston</dc:creator>
  <cp:lastModifiedBy>Sarah Preston</cp:lastModifiedBy>
  <cp:revision>3</cp:revision>
  <dcterms:created xsi:type="dcterms:W3CDTF">2014-09-03T14:27:54Z</dcterms:created>
  <dcterms:modified xsi:type="dcterms:W3CDTF">2014-09-04T13:44:07Z</dcterms:modified>
</cp:coreProperties>
</file>